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731" r:id="rId4"/>
  </p:sldMasterIdLst>
  <p:notesMasterIdLst>
    <p:notesMasterId r:id="rId55"/>
  </p:notesMasterIdLst>
  <p:handoutMasterIdLst>
    <p:handoutMasterId r:id="rId56"/>
  </p:handoutMasterIdLst>
  <p:sldIdLst>
    <p:sldId id="1719" r:id="rId5"/>
    <p:sldId id="2590" r:id="rId6"/>
    <p:sldId id="1957" r:id="rId7"/>
    <p:sldId id="1959" r:id="rId8"/>
    <p:sldId id="1878" r:id="rId9"/>
    <p:sldId id="1906" r:id="rId10"/>
    <p:sldId id="1917" r:id="rId11"/>
    <p:sldId id="1911" r:id="rId12"/>
    <p:sldId id="1912" r:id="rId13"/>
    <p:sldId id="1879" r:id="rId14"/>
    <p:sldId id="1918" r:id="rId15"/>
    <p:sldId id="1919" r:id="rId16"/>
    <p:sldId id="1921" r:id="rId17"/>
    <p:sldId id="1922" r:id="rId18"/>
    <p:sldId id="1923" r:id="rId19"/>
    <p:sldId id="1998" r:id="rId20"/>
    <p:sldId id="294" r:id="rId21"/>
    <p:sldId id="1909" r:id="rId22"/>
    <p:sldId id="300" r:id="rId23"/>
    <p:sldId id="1873" r:id="rId24"/>
    <p:sldId id="2588" r:id="rId25"/>
    <p:sldId id="2587" r:id="rId26"/>
    <p:sldId id="1882" r:id="rId27"/>
    <p:sldId id="1884" r:id="rId28"/>
    <p:sldId id="1927" r:id="rId29"/>
    <p:sldId id="1961" r:id="rId30"/>
    <p:sldId id="1993" r:id="rId31"/>
    <p:sldId id="1964" r:id="rId32"/>
    <p:sldId id="1966" r:id="rId33"/>
    <p:sldId id="1965" r:id="rId34"/>
    <p:sldId id="1968" r:id="rId35"/>
    <p:sldId id="1969" r:id="rId36"/>
    <p:sldId id="1978" r:id="rId37"/>
    <p:sldId id="1972" r:id="rId38"/>
    <p:sldId id="1973" r:id="rId39"/>
    <p:sldId id="1983" r:id="rId40"/>
    <p:sldId id="1975" r:id="rId41"/>
    <p:sldId id="1990" r:id="rId42"/>
    <p:sldId id="1914" r:id="rId43"/>
    <p:sldId id="1991" r:id="rId44"/>
    <p:sldId id="1992" r:id="rId45"/>
    <p:sldId id="1980" r:id="rId46"/>
    <p:sldId id="1996" r:id="rId47"/>
    <p:sldId id="1954" r:id="rId48"/>
    <p:sldId id="1997" r:id="rId49"/>
    <p:sldId id="1994" r:id="rId50"/>
    <p:sldId id="1995" r:id="rId51"/>
    <p:sldId id="1953" r:id="rId52"/>
    <p:sldId id="2589" r:id="rId53"/>
    <p:sldId id="2591" r:id="rId5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1" pos="6432" userDrawn="1">
          <p15:clr>
            <a:srgbClr val="A4A3A4"/>
          </p15:clr>
        </p15:guide>
        <p15:guide id="2" orient="horz" pos="1608" userDrawn="1">
          <p15:clr>
            <a:srgbClr val="A4A3A4"/>
          </p15:clr>
        </p15:guide>
        <p15:guide id="3" pos="1008" userDrawn="1">
          <p15:clr>
            <a:srgbClr val="A4A3A4"/>
          </p15:clr>
        </p15:guide>
        <p15:guide id="4" pos="446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8DC8E8"/>
    <a:srgbClr val="000000"/>
    <a:srgbClr val="0D0B11"/>
    <a:srgbClr val="243A5E"/>
    <a:srgbClr val="ABABAB"/>
    <a:srgbClr val="EBEBEB"/>
    <a:srgbClr val="59B4D9"/>
    <a:srgbClr val="FFFFFF"/>
    <a:srgbClr val="FFF10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F5836B-AE37-4195-BE6C-78B566C983DF}" v="163" dt="2023-08-29T11:23:25.561"/>
    <p1510:client id="{F17724C8-EEE6-4E6E-B804-CEF4AA89250A}" v="2" dt="2023-08-30T06:32:25.2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6" autoAdjust="0"/>
    <p:restoredTop sz="81576" autoAdjust="0"/>
  </p:normalViewPr>
  <p:slideViewPr>
    <p:cSldViewPr snapToGrid="0">
      <p:cViewPr varScale="1">
        <p:scale>
          <a:sx n="86" d="100"/>
          <a:sy n="86" d="100"/>
        </p:scale>
        <p:origin x="852" y="96"/>
      </p:cViewPr>
      <p:guideLst>
        <p:guide pos="6432"/>
        <p:guide orient="horz" pos="1608"/>
        <p:guide pos="1008"/>
        <p:guide pos="4464"/>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solidFill>
              <a:srgbClr val="0078D4"/>
            </a:solidFill>
          </c:spPr>
          <c:dPt>
            <c:idx val="0"/>
            <c:bubble3D val="0"/>
            <c:spPr>
              <a:solidFill>
                <a:srgbClr val="0078D4"/>
              </a:solidFill>
              <a:ln w="19050">
                <a:solidFill>
                  <a:schemeClr val="lt1"/>
                </a:solidFill>
              </a:ln>
              <a:effectLst/>
            </c:spPr>
            <c:extLst>
              <c:ext xmlns:c16="http://schemas.microsoft.com/office/drawing/2014/chart" uri="{C3380CC4-5D6E-409C-BE32-E72D297353CC}">
                <c16:uniqueId val="{00000001-74BD-456A-8C7D-C38241CEC7FF}"/>
              </c:ext>
            </c:extLst>
          </c:dPt>
          <c:dPt>
            <c:idx val="1"/>
            <c:bubble3D val="0"/>
            <c:spPr>
              <a:solidFill>
                <a:schemeClr val="tx2">
                  <a:lumMod val="25000"/>
                  <a:lumOff val="75000"/>
                </a:schemeClr>
              </a:solidFill>
              <a:ln w="28575">
                <a:solidFill>
                  <a:schemeClr val="lt1"/>
                </a:solidFill>
              </a:ln>
              <a:effectLst/>
            </c:spPr>
            <c:extLst>
              <c:ext xmlns:c16="http://schemas.microsoft.com/office/drawing/2014/chart" uri="{C3380CC4-5D6E-409C-BE32-E72D297353CC}">
                <c16:uniqueId val="{00000003-74BD-456A-8C7D-C38241CEC7FF}"/>
              </c:ext>
            </c:extLst>
          </c:dPt>
          <c:dPt>
            <c:idx val="2"/>
            <c:bubble3D val="0"/>
            <c:spPr>
              <a:solidFill>
                <a:srgbClr val="0078D4"/>
              </a:solidFill>
              <a:ln w="19050">
                <a:solidFill>
                  <a:schemeClr val="lt1"/>
                </a:solidFill>
              </a:ln>
              <a:effectLst/>
            </c:spPr>
            <c:extLst>
              <c:ext xmlns:c16="http://schemas.microsoft.com/office/drawing/2014/chart" uri="{C3380CC4-5D6E-409C-BE32-E72D297353CC}">
                <c16:uniqueId val="{00000005-74BD-456A-8C7D-C38241CEC7FF}"/>
              </c:ext>
            </c:extLst>
          </c:dPt>
          <c:val>
            <c:numRef>
              <c:f>Sheet1!$B$2:$B$4</c:f>
              <c:numCache>
                <c:formatCode>General</c:formatCode>
                <c:ptCount val="3"/>
                <c:pt idx="0">
                  <c:v>45</c:v>
                </c:pt>
                <c:pt idx="1">
                  <c:v>15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Time</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Challenge</c:v>
                      </c:pt>
                      <c:pt idx="1">
                        <c:v>Hour</c:v>
                      </c:pt>
                    </c:strCache>
                  </c:strRef>
                </c15:cat>
              </c15:filteredCategoryTitle>
            </c:ext>
            <c:ext xmlns:c16="http://schemas.microsoft.com/office/drawing/2014/chart" uri="{C3380CC4-5D6E-409C-BE32-E72D297353CC}">
              <c16:uniqueId val="{00000006-74BD-456A-8C7D-C38241CEC7F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0.26558</cdr:x>
      <cdr:y>0.46757</cdr:y>
    </cdr:from>
    <cdr:to>
      <cdr:x>0.73442</cdr:x>
      <cdr:y>0.89347</cdr:y>
    </cdr:to>
    <cdr:sp macro="" textlink="">
      <cdr:nvSpPr>
        <cdr:cNvPr id="2" name="TextBox 1">
          <a:extLst xmlns:a="http://schemas.openxmlformats.org/drawingml/2006/main">
            <a:ext uri="{FF2B5EF4-FFF2-40B4-BE49-F238E27FC236}">
              <a16:creationId xmlns:a16="http://schemas.microsoft.com/office/drawing/2014/main" id="{EB42EC79-032F-4608-BC46-F537941538F9}"/>
            </a:ext>
          </a:extLst>
        </cdr:cNvPr>
        <cdr:cNvSpPr txBox="1"/>
      </cdr:nvSpPr>
      <cdr:spPr>
        <a:xfrm xmlns:a="http://schemas.openxmlformats.org/drawingml/2006/main">
          <a:off x="532448" y="943651"/>
          <a:ext cx="939942" cy="859553"/>
        </a:xfrm>
        <a:prstGeom xmlns:a="http://schemas.openxmlformats.org/drawingml/2006/main" prst="rect">
          <a:avLst/>
        </a:prstGeom>
      </cdr:spPr>
      <cdr:txBody>
        <a:bodyPr xmlns:a="http://schemas.openxmlformats.org/drawingml/2006/main" vertOverflow="clip" wrap="square" rtlCol="0" anchor="ctr"/>
        <a:lstStyle xmlns:a="http://schemas.openxmlformats.org/drawingml/2006/main"/>
        <a:p xmlns:a="http://schemas.openxmlformats.org/drawingml/2006/main">
          <a:pPr algn="ctr"/>
          <a:r>
            <a:rPr lang="en-US" sz="3200" b="1" dirty="0">
              <a:solidFill>
                <a:schemeClr val="bg1"/>
              </a:solidFill>
            </a:rPr>
            <a:t>45</a:t>
          </a:r>
        </a:p>
        <a:p xmlns:a="http://schemas.openxmlformats.org/drawingml/2006/main">
          <a:pPr algn="ctr"/>
          <a:r>
            <a:rPr lang="en-US" sz="1400" dirty="0">
              <a:solidFill>
                <a:schemeClr val="bg1"/>
              </a:solidFill>
            </a:rPr>
            <a:t>minutes</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4/30/2024 12:30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7-11T08:35:12.5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0,'109'0,"0"5,76 14,-56-6,1-5,0-5,26-8,48 1,129 1,351 7,-583 7,-1 2,92 27,-35-8,-77-20,-3-2,5-5,-3-4,1-3,71-12,20-21,-125 23,0 3,1 1,1 2,20 1,-18 4,0-4,22-6,-21 3,1 1,16 3,1556 6,-1582 0,0 4,-1-1,1 4,-2 1,1 1,-2 2,1 3,-3 0,11 8,-26-15,-2-1,2-2,0 0,0-2,9 2,10-1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21T09:22:08.0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1 200,'122'-38,"-56"15,1 4,1 3,-1 4,1 3,51 2,383 11,-332-14,158-32,-257 30,2 3,69 2,-98 10,0 1,-1 1,0 3,0 3,22 11,-16-10,-2-3,1 0,3-5,-2-2,-1-2,28-6,45 3,972 3,-1032 3,-2 3,14 5,-13 0,1-4,6-3,83-3,565-5,-443-16,-111 5,-112 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4/30/2024 12:17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powershell/scripting/dsc/getting-started/lnxgettingstarted"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examples provided in the student content of each different section in an ARM template.</a:t>
            </a:r>
          </a:p>
          <a:p>
            <a:endParaRPr lang="en-US" dirty="0"/>
          </a:p>
          <a:p>
            <a:r>
              <a:rPr lang="en-US" sz="882" b="0" i="0" u="none" strike="noStrike" kern="1200" dirty="0">
                <a:solidFill>
                  <a:schemeClr val="tx1"/>
                </a:solidFill>
                <a:effectLst/>
                <a:latin typeface="Segoe UI Light" pitchFamily="34" charset="0"/>
                <a:ea typeface="+mn-ea"/>
                <a:cs typeface="+mn-cs"/>
              </a:rPr>
              <a:t>JSON allows us to express data stored as an object (such as a virtual machine) in text. A JSON document is essentially a collection of key-value pairs. </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7439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You can define this relationship by marking one resource as </a:t>
            </a:r>
            <a:r>
              <a:rPr lang="en-US" sz="882" b="0" i="1" u="none" strike="noStrike" kern="1200">
                <a:solidFill>
                  <a:schemeClr val="tx1"/>
                </a:solidFill>
                <a:effectLst/>
                <a:latin typeface="Segoe UI Light" pitchFamily="34" charset="0"/>
                <a:ea typeface="+mn-ea"/>
                <a:cs typeface="+mn-cs"/>
              </a:rPr>
              <a:t>dependent</a:t>
            </a:r>
            <a:r>
              <a:rPr lang="en-US" sz="882" b="0" i="0" u="none" strike="noStrike" kern="1200">
                <a:solidFill>
                  <a:schemeClr val="tx1"/>
                </a:solidFill>
                <a:effectLst/>
                <a:latin typeface="Segoe UI Light" pitchFamily="34" charset="0"/>
                <a:ea typeface="+mn-ea"/>
                <a:cs typeface="+mn-cs"/>
              </a:rPr>
              <a:t> on the other resource. You define a dependency with the </a:t>
            </a:r>
            <a:r>
              <a:rPr lang="en-US" sz="882" b="1" i="0" u="none" strike="noStrike" kern="1200">
                <a:solidFill>
                  <a:schemeClr val="tx1"/>
                </a:solidFill>
                <a:effectLst/>
                <a:latin typeface="Segoe UI Light" pitchFamily="34" charset="0"/>
                <a:ea typeface="+mn-ea"/>
                <a:cs typeface="+mn-cs"/>
              </a:rPr>
              <a:t>dependsOn</a:t>
            </a:r>
            <a:r>
              <a:rPr lang="en-US" sz="882" b="0" i="0" u="none" strike="noStrike" kern="1200">
                <a:solidFill>
                  <a:schemeClr val="tx1"/>
                </a:solidFill>
                <a:effectLst/>
                <a:latin typeface="Segoe UI Light" pitchFamily="34" charset="0"/>
                <a:ea typeface="+mn-ea"/>
                <a:cs typeface="+mn-cs"/>
              </a:rPr>
              <a:t> element. You can also use the </a:t>
            </a:r>
            <a:r>
              <a:rPr lang="en-US" sz="882" b="1" i="0" u="none" strike="noStrike" kern="1200">
                <a:solidFill>
                  <a:schemeClr val="tx1"/>
                </a:solidFill>
                <a:effectLst/>
                <a:latin typeface="Segoe UI Light" pitchFamily="34" charset="0"/>
                <a:ea typeface="+mn-ea"/>
                <a:cs typeface="+mn-cs"/>
              </a:rPr>
              <a:t>reference</a:t>
            </a:r>
            <a:r>
              <a:rPr lang="en-US" sz="882" b="0" i="0" u="none" strike="noStrike" kern="1200">
                <a:solidFill>
                  <a:schemeClr val="tx1"/>
                </a:solidFill>
                <a:effectLst/>
                <a:latin typeface="Segoe UI Light" pitchFamily="34" charset="0"/>
                <a:ea typeface="+mn-ea"/>
                <a:cs typeface="+mn-cs"/>
              </a:rPr>
              <a:t> function.</a:t>
            </a: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Mention troubleshooting circular reference problems, by either removing a dependency or moving a dependency into a child resource that is deployed after the resources that contained the problem dependency.</a:t>
            </a:r>
          </a:p>
          <a:p>
            <a:endParaRPr lang="en-US" sz="882" b="0"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668007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Also discuss using nested templates with the template property and syntax. You can refer students to the examples in the content.</a:t>
            </a:r>
          </a:p>
          <a:p>
            <a:endParaRPr lang="en-US"/>
          </a:p>
          <a:p>
            <a:r>
              <a:rPr lang="en-US"/>
              <a:t>Mention that while there are two deployment modes available that incremental mode is the default mode and it doesn’t remove or modify any resources not defined in the template.</a:t>
            </a:r>
          </a:p>
          <a:p>
            <a:endParaRPr lang="en-US"/>
          </a:p>
          <a:p>
            <a:r>
              <a:rPr lang="en-US"/>
              <a:t>Mention that it’s a best practice to use one resource group per deployment.</a:t>
            </a:r>
          </a:p>
          <a:p>
            <a:endParaRPr lang="en-US"/>
          </a:p>
          <a:p>
            <a:r>
              <a:rPr lang="en-US"/>
              <a:t>Also discuss securing an external template by adding the template to a private storage account and providing a SAS token to enable access during deployment.</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307696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about how to use Azure Key Vault to pass secure parameter value during deployment, see: https://docs.microsoft.com/en-us/azure/azure-resource-manager/resource-manager-keyvault-parameter</a:t>
            </a:r>
          </a:p>
          <a:p>
            <a:endParaRPr lang="en-US" dirty="0"/>
          </a:p>
          <a:p>
            <a:r>
              <a:rPr lang="en-US" dirty="0"/>
              <a:t>There also are details available on this page on how to reference a secret with a dynamic ID.</a:t>
            </a:r>
          </a:p>
          <a:p>
            <a:endParaRPr lang="en-US" dirty="0"/>
          </a:p>
          <a:p>
            <a:r>
              <a:rPr lang="en-US" dirty="0"/>
              <a:t>Discuss the example in the student content where a template is used to deploy a SQL database with an admin password. Outline the process of creating the key vault and secret and enabling access to the secret via permissions. Point out that the key vault ID is referenced in the parameter file, not the template, with the actual value never being exposed.</a:t>
            </a:r>
          </a:p>
          <a:p>
            <a:endParaRPr lang="en-US" dirty="0"/>
          </a:p>
          <a:p>
            <a:r>
              <a:rPr lang="en-US" dirty="0"/>
              <a:t>Note: we have not yet defined Azure CLI in the course, so you may need to tell students that it is a command line scripting interface for deployment and configuration of resources in Azure.</a:t>
            </a:r>
          </a:p>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70902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4/30/2024 12:17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6187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171717"/>
                </a:solidFill>
                <a:effectLst/>
                <a:latin typeface="Segoe UI" panose="020B0502040204020203" pitchFamily="34" charset="0"/>
              </a:rPr>
              <a:t>Azure Bicep</a:t>
            </a:r>
            <a:r>
              <a:rPr lang="en-US" b="0" i="0" dirty="0">
                <a:solidFill>
                  <a:srgbClr val="171717"/>
                </a:solidFill>
                <a:effectLst/>
                <a:latin typeface="Segoe UI" panose="020B0502040204020203" pitchFamily="34" charset="0"/>
              </a:rPr>
              <a:t> is the next revision of </a:t>
            </a:r>
            <a:r>
              <a:rPr lang="en-US" b="1" i="0" dirty="0">
                <a:solidFill>
                  <a:srgbClr val="171717"/>
                </a:solidFill>
                <a:effectLst/>
                <a:latin typeface="Segoe UI" panose="020B0502040204020203" pitchFamily="34" charset="0"/>
              </a:rPr>
              <a:t>ARM templates</a:t>
            </a:r>
            <a:r>
              <a:rPr lang="en-US" b="0" i="0" dirty="0">
                <a:solidFill>
                  <a:srgbClr val="171717"/>
                </a:solidFill>
                <a:effectLst/>
                <a:latin typeface="Segoe UI" panose="020B0502040204020203" pitchFamily="34" charset="0"/>
              </a:rPr>
              <a:t> designed to solve some of the issues developers were facing when deploying their resources to Azure. It's an Open Source tool and, in fact, a domain-specific language (DSL) that provides a means to declaratively codify infrastructure, which describes the topology of cloud resources such as VMs, Web Apps, and networking interfaces. It also encourages code reuse and modularity in designing the infrastructure as code files.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 new syntax allows you to write less code compared to ARM templates, which are more straightforward and concise and automatically manage the dependency between resources. Azure Bicep comes with its command line interface (CLI), which can be used independently or with Azure CLI. </a:t>
            </a:r>
            <a:r>
              <a:rPr lang="en-US" b="1" i="0" dirty="0">
                <a:solidFill>
                  <a:srgbClr val="171717"/>
                </a:solidFill>
                <a:effectLst/>
                <a:latin typeface="Segoe UI" panose="020B0502040204020203" pitchFamily="34" charset="0"/>
              </a:rPr>
              <a:t>Bicep CLI</a:t>
            </a:r>
            <a:r>
              <a:rPr lang="en-US" b="0" i="0" dirty="0">
                <a:solidFill>
                  <a:srgbClr val="171717"/>
                </a:solidFill>
                <a:effectLst/>
                <a:latin typeface="Segoe UI" panose="020B0502040204020203" pitchFamily="34" charset="0"/>
              </a:rPr>
              <a:t> allows you to </a:t>
            </a:r>
            <a:r>
              <a:rPr lang="en-US" b="0" i="1" dirty="0" err="1">
                <a:solidFill>
                  <a:srgbClr val="171717"/>
                </a:solidFill>
                <a:effectLst/>
                <a:latin typeface="Segoe UI" panose="020B0502040204020203" pitchFamily="34" charset="0"/>
              </a:rPr>
              <a:t>transpile</a:t>
            </a:r>
            <a:r>
              <a:rPr lang="en-US" b="0" i="0" dirty="0">
                <a:solidFill>
                  <a:srgbClr val="171717"/>
                </a:solidFill>
                <a:effectLst/>
                <a:latin typeface="Segoe UI" panose="020B0502040204020203" pitchFamily="34" charset="0"/>
              </a:rPr>
              <a:t> the Bicep files into ARM templates and deploy them and can be used to convert an existing ARM template to Bicep.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There's also an excellent integration with Visual Studio Code that creates a superb authoring experience. Azure Bicep supports </a:t>
            </a:r>
            <a:r>
              <a:rPr lang="en-US" b="0" i="1" dirty="0">
                <a:solidFill>
                  <a:srgbClr val="171717"/>
                </a:solidFill>
                <a:effectLst/>
                <a:latin typeface="Segoe UI" panose="020B0502040204020203" pitchFamily="34" charset="0"/>
              </a:rPr>
              <a:t>types</a:t>
            </a:r>
            <a:r>
              <a:rPr lang="en-US" b="0" i="0" dirty="0">
                <a:solidFill>
                  <a:srgbClr val="171717"/>
                </a:solidFill>
                <a:effectLst/>
                <a:latin typeface="Segoe UI" panose="020B0502040204020203" pitchFamily="34" charset="0"/>
              </a:rPr>
              <a:t> that are used to validate templates at development time rather than runtime. The extension also supports linting, which can be used to unify the development experience between team members or across different teams.</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600"/>
              </a:spcAft>
              <a:buClrTx/>
              <a:buSzTx/>
              <a:buFontTx/>
              <a:buNone/>
              <a:tabLst/>
              <a:defRPr/>
            </a:pPr>
            <a:r>
              <a:rPr lang="en-US" dirty="0"/>
              <a:t>For more information, see:</a:t>
            </a:r>
            <a:r>
              <a:rPr lang="en-US" b="0" dirty="0"/>
              <a:t> https://docs.microsoft.com/en-us/learn/modules/implement-bicep/2-what-bicep</a:t>
            </a:r>
            <a:r>
              <a:rPr lang="en-AU" sz="900" b="0" dirty="0">
                <a:gradFill>
                  <a:gsLst>
                    <a:gs pos="2917">
                      <a:schemeClr val="tx1"/>
                    </a:gs>
                    <a:gs pos="30000">
                      <a:schemeClr val="tx1"/>
                    </a:gs>
                  </a:gsLst>
                  <a:lin ang="5400000" scaled="0"/>
                </a:gradFill>
              </a:rPr>
              <a:t> and https://docs.microsoft.com/en-us/azure/azure-resource-manager/bicep/overview</a:t>
            </a:r>
          </a:p>
          <a:p>
            <a:pPr marL="0" marR="0" lvl="0" indent="0" algn="l" defTabSz="932742" rtl="0" eaLnBrk="1" fontAlgn="auto" latinLnBrk="0" hangingPunct="1">
              <a:lnSpc>
                <a:spcPct val="90000"/>
              </a:lnSpc>
              <a:spcBef>
                <a:spcPts val="0"/>
              </a:spcBef>
              <a:spcAft>
                <a:spcPts val="600"/>
              </a:spcAft>
              <a:buClrTx/>
              <a:buSzTx/>
              <a:buFontTx/>
              <a:buNone/>
              <a:tabLst/>
              <a:defRPr/>
            </a:pPr>
            <a:endParaRPr lang="en-AU" sz="900" b="0" dirty="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542627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To start, install the Bicep CLI or the https://marketplace.visualstudio.com/items?itemName=ms-azuretools.vscode-bicep/. Having both installed will give you a great authoring experience.</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The extension provides language support, IntelliSense, and linting support.</a:t>
            </a:r>
          </a:p>
          <a:p>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Installing Bicep CLI</a:t>
            </a:r>
          </a:p>
          <a:p>
            <a:pPr algn="l"/>
            <a:r>
              <a:rPr lang="en-US" b="0" i="0" dirty="0">
                <a:solidFill>
                  <a:srgbClr val="171717"/>
                </a:solidFill>
                <a:effectLst/>
                <a:latin typeface="Segoe UI" panose="020B0502040204020203" pitchFamily="34" charset="0"/>
              </a:rPr>
              <a:t>You need to have Azure CLI version </a:t>
            </a:r>
            <a:r>
              <a:rPr lang="en-US" b="1" i="0" dirty="0">
                <a:solidFill>
                  <a:srgbClr val="171717"/>
                </a:solidFill>
                <a:effectLst/>
                <a:latin typeface="Segoe UI" panose="020B0502040204020203" pitchFamily="34" charset="0"/>
              </a:rPr>
              <a:t>2.20.0</a:t>
            </a:r>
            <a:r>
              <a:rPr lang="en-US" b="0" i="0" dirty="0">
                <a:solidFill>
                  <a:srgbClr val="171717"/>
                </a:solidFill>
                <a:effectLst/>
                <a:latin typeface="Segoe UI" panose="020B0502040204020203" pitchFamily="34" charset="0"/>
              </a:rPr>
              <a:t> or later installed to be able to install the Bicep CLI. When you're ready, run the install command:</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Azure CLI:</a:t>
            </a:r>
          </a:p>
          <a:p>
            <a:pPr algn="l"/>
            <a:r>
              <a:rPr lang="en-US" dirty="0" err="1">
                <a:solidFill>
                  <a:srgbClr val="0101FD"/>
                </a:solidFill>
                <a:effectLst/>
              </a:rPr>
              <a:t>az</a:t>
            </a:r>
            <a:r>
              <a:rPr lang="en-US" dirty="0">
                <a:solidFill>
                  <a:srgbClr val="0101FD"/>
                </a:solidFill>
                <a:effectLst/>
              </a:rPr>
              <a:t> bicep install</a:t>
            </a:r>
            <a:r>
              <a:rPr lang="en-US" dirty="0">
                <a:effectLst/>
              </a:rPr>
              <a:t> </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can upgrade the Bicep CLI by running the </a:t>
            </a:r>
            <a:r>
              <a:rPr lang="en-US" b="0" i="0" dirty="0" err="1">
                <a:solidFill>
                  <a:srgbClr val="171717"/>
                </a:solidFill>
                <a:effectLst/>
                <a:latin typeface="Segoe UI" panose="020B0502040204020203" pitchFamily="34" charset="0"/>
              </a:rPr>
              <a:t>az</a:t>
            </a:r>
            <a:r>
              <a:rPr lang="en-US" b="0" i="0" dirty="0">
                <a:solidFill>
                  <a:srgbClr val="171717"/>
                </a:solidFill>
                <a:effectLst/>
                <a:latin typeface="Segoe UI" panose="020B0502040204020203" pitchFamily="34" charset="0"/>
              </a:rPr>
              <a:t> bicep upgrade, and for validating the installation, use the </a:t>
            </a:r>
            <a:r>
              <a:rPr lang="en-US" b="0" i="0" dirty="0" err="1">
                <a:solidFill>
                  <a:srgbClr val="171717"/>
                </a:solidFill>
                <a:effectLst/>
                <a:latin typeface="Segoe UI" panose="020B0502040204020203" pitchFamily="34" charset="0"/>
              </a:rPr>
              <a:t>az</a:t>
            </a:r>
            <a:r>
              <a:rPr lang="en-US" b="0" i="0" dirty="0">
                <a:solidFill>
                  <a:srgbClr val="171717"/>
                </a:solidFill>
                <a:effectLst/>
                <a:latin typeface="Segoe UI" panose="020B0502040204020203" pitchFamily="34" charset="0"/>
              </a:rPr>
              <a:t> bicep version.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We deliberately avoided breaking down the installation for Windows, macOS, and Linux since Azure CLI is cross-platform, and the steps would be the same.</a:t>
            </a:r>
            <a:endParaRPr lang="en-US" dirty="0"/>
          </a:p>
          <a:p>
            <a:endParaRPr lang="en-US" dirty="0"/>
          </a:p>
          <a:p>
            <a:r>
              <a:rPr lang="en-US" dirty="0"/>
              <a:t>For more information, see: https://docs.microsoft.com/en-us/learn/modules/implement-bicep/3-install-bicep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655192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Azure Bicep comes with its own syntax, however, it's easy to understand and follow. We won't go deep into the syntax and structure, but let's review the main concepts using an example.</a:t>
            </a:r>
          </a:p>
          <a:p>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Scope</a:t>
            </a:r>
          </a:p>
          <a:p>
            <a:pPr algn="l"/>
            <a:r>
              <a:rPr lang="en-US" b="0" i="0" dirty="0">
                <a:solidFill>
                  <a:srgbClr val="171717"/>
                </a:solidFill>
                <a:effectLst/>
                <a:latin typeface="Segoe UI" panose="020B0502040204020203" pitchFamily="34" charset="0"/>
              </a:rPr>
              <a:t>By default, the target scope of all templates is set for </a:t>
            </a:r>
            <a:r>
              <a:rPr lang="en-US" b="0" i="0" dirty="0" err="1">
                <a:solidFill>
                  <a:srgbClr val="171717"/>
                </a:solidFill>
                <a:effectLst/>
                <a:latin typeface="Segoe UI" panose="020B0502040204020203" pitchFamily="34" charset="0"/>
              </a:rPr>
              <a:t>resourceGroup</a:t>
            </a:r>
            <a:r>
              <a:rPr lang="en-US" b="0" i="0" dirty="0">
                <a:solidFill>
                  <a:srgbClr val="171717"/>
                </a:solidFill>
                <a:effectLst/>
                <a:latin typeface="Segoe UI" panose="020B0502040204020203" pitchFamily="34" charset="0"/>
              </a:rPr>
              <a:t>, however, you can customize it by setting it explicitly. As other allowed values, subscription, </a:t>
            </a:r>
            <a:r>
              <a:rPr lang="en-US" b="0" i="0" dirty="0" err="1">
                <a:solidFill>
                  <a:srgbClr val="171717"/>
                </a:solidFill>
                <a:effectLst/>
                <a:latin typeface="Segoe UI" panose="020B0502040204020203" pitchFamily="34" charset="0"/>
              </a:rPr>
              <a:t>managementGroup</a:t>
            </a:r>
            <a:r>
              <a:rPr lang="en-US" b="0" i="0" dirty="0">
                <a:solidFill>
                  <a:srgbClr val="171717"/>
                </a:solidFill>
                <a:effectLst/>
                <a:latin typeface="Segoe UI" panose="020B0502040204020203" pitchFamily="34" charset="0"/>
              </a:rPr>
              <a:t>, and tenant.</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Parameters</a:t>
            </a:r>
          </a:p>
          <a:p>
            <a:pPr algn="l"/>
            <a:r>
              <a:rPr lang="en-US" b="0" i="0" dirty="0">
                <a:solidFill>
                  <a:srgbClr val="171717"/>
                </a:solidFill>
                <a:effectLst/>
                <a:latin typeface="Segoe UI" panose="020B0502040204020203" pitchFamily="34" charset="0"/>
              </a:rPr>
              <a:t>You've already used the parameters in the previous unit. They allow you to customize your template deployment at run time by providing potential values for names, location, prefixes, etc.</a:t>
            </a:r>
          </a:p>
          <a:p>
            <a:pPr algn="l"/>
            <a:r>
              <a:rPr lang="en-US" b="0" i="0" dirty="0">
                <a:solidFill>
                  <a:srgbClr val="171717"/>
                </a:solidFill>
                <a:effectLst/>
                <a:latin typeface="Segoe UI" panose="020B0502040204020203" pitchFamily="34" charset="0"/>
              </a:rPr>
              <a:t>Parameters also have types that editors can validate and also can have default values to make them optional at deployment time. Additionally, you can see they can have validation rules to make the deployment more reliable by preventing any invalid value right from the authoring. For more information, see https://docs.microsoft.com/en-us/azure/azure-resource-manager/bicep/parameters/.</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Variables</a:t>
            </a:r>
          </a:p>
          <a:p>
            <a:pPr algn="l"/>
            <a:r>
              <a:rPr lang="en-US" b="0" i="0" dirty="0">
                <a:solidFill>
                  <a:srgbClr val="171717"/>
                </a:solidFill>
                <a:effectLst/>
                <a:latin typeface="Segoe UI" panose="020B0502040204020203" pitchFamily="34" charset="0"/>
              </a:rPr>
              <a:t>Similar to parameters, variables play a role in making a more robust and readable template. Any complex expression can be stored in a variable and used throughout the template. When you define a variable, the type is inferred from the value.</a:t>
            </a:r>
          </a:p>
          <a:p>
            <a:pPr algn="l"/>
            <a:r>
              <a:rPr lang="en-US" b="0" i="0" dirty="0">
                <a:solidFill>
                  <a:srgbClr val="171717"/>
                </a:solidFill>
                <a:effectLst/>
                <a:latin typeface="Segoe UI" panose="020B0502040204020203" pitchFamily="34" charset="0"/>
              </a:rPr>
              <a:t>In the above example, the </a:t>
            </a:r>
            <a:r>
              <a:rPr lang="en-US" b="0" i="0" dirty="0" err="1">
                <a:solidFill>
                  <a:srgbClr val="171717"/>
                </a:solidFill>
                <a:effectLst/>
                <a:latin typeface="Segoe UI" panose="020B0502040204020203" pitchFamily="34" charset="0"/>
              </a:rPr>
              <a:t>uniqueStorageName</a:t>
            </a:r>
            <a:r>
              <a:rPr lang="en-US" b="0" i="0" dirty="0">
                <a:solidFill>
                  <a:srgbClr val="171717"/>
                </a:solidFill>
                <a:effectLst/>
                <a:latin typeface="Segoe UI" panose="020B0502040204020203" pitchFamily="34" charset="0"/>
              </a:rPr>
              <a:t> is used to simplify the resource definition. For more information, see https://docs.microsoft.com/en-us/azure/azure-resource-manager/bicep/variables/.</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Resources</a:t>
            </a:r>
          </a:p>
          <a:p>
            <a:pPr algn="l"/>
            <a:r>
              <a:rPr lang="en-US" b="0" i="0" dirty="0">
                <a:solidFill>
                  <a:srgbClr val="171717"/>
                </a:solidFill>
                <a:effectLst/>
                <a:latin typeface="Segoe UI" panose="020B0502040204020203" pitchFamily="34" charset="0"/>
              </a:rPr>
              <a:t>The resource keyword is used when you need to declare a resource in your templates. The resource declaration has a symbolic name for the resource that can be used to reference that resource later either for defining a </a:t>
            </a:r>
            <a:r>
              <a:rPr lang="en-US" b="0" i="0" dirty="0" err="1">
                <a:solidFill>
                  <a:srgbClr val="171717"/>
                </a:solidFill>
                <a:effectLst/>
                <a:latin typeface="Segoe UI" panose="020B0502040204020203" pitchFamily="34" charset="0"/>
              </a:rPr>
              <a:t>subresource</a:t>
            </a:r>
            <a:r>
              <a:rPr lang="en-US" b="0" i="0" dirty="0">
                <a:solidFill>
                  <a:srgbClr val="171717"/>
                </a:solidFill>
                <a:effectLst/>
                <a:latin typeface="Segoe UI" panose="020B0502040204020203" pitchFamily="34" charset="0"/>
              </a:rPr>
              <a:t> or for using its properties for an implicit dependency like a parent-child relationship.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There are certain properties that are common for all resources such as location, name, and properties. There are resource-specific properties that can be used to customize the resource pricing tier, SKU, and so on.</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You can define </a:t>
            </a:r>
            <a:r>
              <a:rPr lang="en-US" b="0" i="0" dirty="0" err="1">
                <a:solidFill>
                  <a:srgbClr val="171717"/>
                </a:solidFill>
                <a:effectLst/>
                <a:latin typeface="Segoe UI" panose="020B0502040204020203" pitchFamily="34" charset="0"/>
              </a:rPr>
              <a:t>subresources</a:t>
            </a:r>
            <a:r>
              <a:rPr lang="en-US" b="0" i="0" dirty="0">
                <a:solidFill>
                  <a:srgbClr val="171717"/>
                </a:solidFill>
                <a:effectLst/>
                <a:latin typeface="Segoe UI" panose="020B0502040204020203" pitchFamily="34" charset="0"/>
              </a:rPr>
              <a:t> within a resource or outside by referencing the parent. In the above example, a file share is defined within the storage account resource. </a:t>
            </a:r>
          </a:p>
          <a:p>
            <a:pPr algn="l"/>
            <a:endParaRPr lang="en-US" b="1"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Modules</a:t>
            </a:r>
          </a:p>
          <a:p>
            <a:pPr algn="l"/>
            <a:r>
              <a:rPr lang="en-US" b="0" i="0" dirty="0">
                <a:solidFill>
                  <a:srgbClr val="171717"/>
                </a:solidFill>
                <a:effectLst/>
                <a:latin typeface="Segoe UI" panose="020B0502040204020203" pitchFamily="34" charset="0"/>
              </a:rPr>
              <a:t>If you want truly reusable templates, you can't avoid using a module. Modules enable you to reuse a Bicep file in other Bicep files. In a module, you define what you need to deploy, and any parameters needed and when you reuse it in another file, all you need to do is reference the file and provide the parameters. The rest is taken care of by Azure Bicep.</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In the above example, you're using a module that presumably is deploying an App Service. For more information, see https://docs.microsoft.com/en-us/azure/azure-resource-manager/bicep/modules/.</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Outputs</a:t>
            </a:r>
          </a:p>
          <a:p>
            <a:pPr algn="l"/>
            <a:r>
              <a:rPr lang="en-US" b="0" i="0" dirty="0">
                <a:solidFill>
                  <a:srgbClr val="171717"/>
                </a:solidFill>
                <a:effectLst/>
                <a:latin typeface="Segoe UI" panose="020B0502040204020203" pitchFamily="34" charset="0"/>
              </a:rPr>
              <a:t>You can use outputs to pass values from your deployment to the outside world, whether it is within a CI/CD pipeline or in a local terminal or </a:t>
            </a:r>
            <a:r>
              <a:rPr lang="en-US" b="0" i="1" dirty="0">
                <a:solidFill>
                  <a:srgbClr val="171717"/>
                </a:solidFill>
                <a:effectLst/>
                <a:latin typeface="Segoe UI" panose="020B0502040204020203" pitchFamily="34" charset="0"/>
              </a:rPr>
              <a:t>Cloud Shell</a:t>
            </a:r>
            <a:r>
              <a:rPr lang="en-US" b="0" i="0" dirty="0">
                <a:solidFill>
                  <a:srgbClr val="171717"/>
                </a:solidFill>
                <a:effectLst/>
                <a:latin typeface="Segoe UI" panose="020B0502040204020203" pitchFamily="34" charset="0"/>
              </a:rPr>
              <a:t>. That would enable you to access a value such as storage endpoint or application URL after the deployment is finished.</a:t>
            </a:r>
          </a:p>
          <a:p>
            <a:pPr algn="l"/>
            <a:endParaRPr lang="en-US" b="0" i="0" dirty="0">
              <a:solidFill>
                <a:srgbClr val="171717"/>
              </a:solidFill>
              <a:effectLst/>
              <a:latin typeface="Segoe UI" panose="020B0502040204020203" pitchFamily="34" charset="0"/>
            </a:endParaRPr>
          </a:p>
          <a:p>
            <a:pPr algn="l"/>
            <a:r>
              <a:rPr lang="en-US" b="1" i="0" dirty="0">
                <a:solidFill>
                  <a:srgbClr val="171717"/>
                </a:solidFill>
                <a:effectLst/>
                <a:latin typeface="Segoe UI" panose="020B0502040204020203" pitchFamily="34" charset="0"/>
              </a:rPr>
              <a:t>Other features</a:t>
            </a:r>
          </a:p>
          <a:p>
            <a:pPr algn="l"/>
            <a:r>
              <a:rPr lang="en-US" b="0" i="0" dirty="0">
                <a:solidFill>
                  <a:srgbClr val="171717"/>
                </a:solidFill>
                <a:effectLst/>
                <a:latin typeface="Segoe UI" panose="020B0502040204020203" pitchFamily="34" charset="0"/>
              </a:rPr>
              <a:t>There are many other features available within a Bicep file such as loops, conditional deployment, multiline strings, referencing an existing cloud resource, and many more. In fact, any valid function within an ARM template is also valid within a Bicep file.</a:t>
            </a:r>
            <a:endParaRPr lang="en-US" dirty="0"/>
          </a:p>
          <a:p>
            <a:endParaRPr lang="en-US" dirty="0"/>
          </a:p>
          <a:p>
            <a:r>
              <a:rPr lang="en-US" dirty="0"/>
              <a:t>For more information, see: https://docs.microsoft.com/en-us/learn/modules/implement-bicep/5-understand-bicep-file-structure-syntax</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189024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Follow the steps: https://docs.microsoft.com/en-us/learn/modules/implement-bicep/4-exercise-create-bicep-templates</a:t>
            </a:r>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672549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Follow the steps: https://docs.microsoft.com/en-us/learn/modules/implement-bicep/7-exercise-deploy-bicep-file-github-workflows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752896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1326064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Optional. GitHub priority.</a:t>
            </a:r>
          </a:p>
          <a:p>
            <a:endParaRPr lang="en-IN" dirty="0"/>
          </a:p>
          <a:p>
            <a:r>
              <a:rPr lang="en-IN" dirty="0"/>
              <a:t>Follow the steps: https://docs.microsoft.com/en-us/learn/modules/implement-bicep/6-exercise-deploy-bicep-file-azure-pipelines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833528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4/30/2024 12:17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976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a:solidFill>
                  <a:schemeClr val="tx1"/>
                </a:solidFill>
                <a:effectLst/>
                <a:latin typeface="Segoe UI Light" pitchFamily="34" charset="0"/>
                <a:ea typeface="+mn-ea"/>
                <a:cs typeface="+mn-cs"/>
              </a:rPr>
              <a:t>The Azure CLI is a command-line program to connect to Azure and execute administrative commands on Azure resources. It runs on Linux, macOS, and Windows and allows administrators and developers to execute their commands through a terminal or command-line prompt (or script!) instead of a web browser. </a:t>
            </a:r>
          </a:p>
          <a:p>
            <a:endParaRPr lang="en-US"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Mention the </a:t>
            </a:r>
            <a:r>
              <a:rPr lang="en-US" sz="900"/>
              <a:t>cross-platform command-line tools support for managing Azure resources, as well as the ability to access the CLI from the Cloud Shell.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6041946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how CLI is organized into groups and subgroups.</a:t>
            </a:r>
          </a:p>
          <a:p>
            <a:r>
              <a:rPr lang="en-US"/>
              <a:t>Explain how to use the </a:t>
            </a:r>
            <a:r>
              <a:rPr lang="en-US" b="1"/>
              <a:t>find</a:t>
            </a:r>
            <a:r>
              <a:rPr lang="en-US"/>
              <a:t> and </a:t>
            </a:r>
            <a:r>
              <a:rPr lang="en-US" b="1"/>
              <a:t>- -help</a:t>
            </a:r>
            <a:r>
              <a:rPr lang="en-US"/>
              <a:t> arguments to locate commands and their syntax. Use the examples provided in the content to talk about creating a resource group using </a:t>
            </a:r>
            <a:r>
              <a:rPr lang="en-US" b="1"/>
              <a:t>group create</a:t>
            </a:r>
            <a:r>
              <a:rPr lang="en-US"/>
              <a:t>, and viewing resource details using the </a:t>
            </a:r>
            <a:r>
              <a:rPr lang="en-US" b="1"/>
              <a:t>list</a:t>
            </a:r>
            <a:r>
              <a:rPr lang="en-US"/>
              <a:t> sub-command. </a:t>
            </a:r>
          </a:p>
          <a:p>
            <a:endParaRPr lang="en-US"/>
          </a:p>
          <a:p>
            <a:r>
              <a:rPr lang="en-US"/>
              <a:t>Point  out the difference between using the shell and PowerShell when running CLI commands in scripts.</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2578233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4/30/2024 12:17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5366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770076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create Azure Automation accounts for dev, test, production, security, or other elements in your pipeline for more granular auditing, cost analysis and general management, as well as increased security.</a:t>
            </a:r>
          </a:p>
          <a:p>
            <a:endParaRPr lang="en-US" dirty="0"/>
          </a:p>
          <a:p>
            <a:r>
              <a:rPr lang="en-IE" sz="882" b="0" i="0" u="none" strike="noStrike" kern="1200" dirty="0">
                <a:solidFill>
                  <a:schemeClr val="tx1"/>
                </a:solidFill>
                <a:effectLst/>
                <a:latin typeface="Segoe UI Light" pitchFamily="34" charset="0"/>
                <a:ea typeface="+mn-ea"/>
                <a:cs typeface="+mn-cs"/>
              </a:rPr>
              <a:t>When you create a Run As account, it creates a new service principal user in Microsoft </a:t>
            </a:r>
            <a:r>
              <a:rPr lang="en-IE" sz="882" b="0" i="0" u="none" strike="noStrike" kern="1200" dirty="0" err="1">
                <a:solidFill>
                  <a:schemeClr val="tx1"/>
                </a:solidFill>
                <a:effectLst/>
                <a:latin typeface="Segoe UI Light" pitchFamily="34" charset="0"/>
                <a:ea typeface="+mn-ea"/>
                <a:cs typeface="+mn-cs"/>
              </a:rPr>
              <a:t>Entra</a:t>
            </a:r>
            <a:r>
              <a:rPr lang="en-IE" sz="882" b="0" i="0" u="none" strike="noStrike" kern="1200">
                <a:solidFill>
                  <a:schemeClr val="tx1"/>
                </a:solidFill>
                <a:effectLst/>
                <a:latin typeface="Segoe UI Light" pitchFamily="34" charset="0"/>
                <a:ea typeface="+mn-ea"/>
                <a:cs typeface="+mn-cs"/>
              </a:rPr>
              <a:t> ID </a:t>
            </a:r>
            <a:r>
              <a:rPr lang="en-IE" sz="882" b="0" i="0" u="none" strike="noStrike" kern="1200" dirty="0">
                <a:solidFill>
                  <a:schemeClr val="tx1"/>
                </a:solidFill>
                <a:effectLst/>
                <a:latin typeface="Segoe UI Light" pitchFamily="34" charset="0"/>
                <a:ea typeface="+mn-ea"/>
                <a:cs typeface="+mn-cs"/>
              </a:rPr>
              <a:t>and assigns the Contributor role to this user at the subscription level</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366344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0" u="none" strike="noStrike" kern="1200">
                <a:solidFill>
                  <a:schemeClr val="tx1"/>
                </a:solidFill>
                <a:effectLst/>
                <a:latin typeface="Segoe UI Light" pitchFamily="34" charset="0"/>
                <a:ea typeface="+mn-ea"/>
                <a:cs typeface="+mn-cs"/>
              </a:rPr>
              <a:t>They also typically reference Automation shared resources such as credentials, variables, connections, and certificates.</a:t>
            </a:r>
          </a:p>
          <a:p>
            <a:endParaRPr lang="en-IE" sz="882" b="0" i="0" u="none" strike="noStrike" kern="1200">
              <a:solidFill>
                <a:schemeClr val="tx1"/>
              </a:solidFill>
              <a:effectLst/>
              <a:latin typeface="Segoe UI Light" pitchFamily="34" charset="0"/>
              <a:ea typeface="+mn-ea"/>
              <a:cs typeface="+mn-cs"/>
            </a:endParaRPr>
          </a:p>
          <a:p>
            <a:r>
              <a:rPr lang="en-IE" sz="882" b="0" i="0" u="none" strike="noStrike" kern="1200">
                <a:solidFill>
                  <a:schemeClr val="tx1"/>
                </a:solidFill>
                <a:effectLst/>
                <a:latin typeface="Segoe UI Light" pitchFamily="34" charset="0"/>
                <a:ea typeface="+mn-ea"/>
                <a:cs typeface="+mn-cs"/>
              </a:rPr>
              <a:t>Runbooks can contain other runbooks, thereby allowing you to build more complex workflows. You can invoke and run runbooks either on demand, or according to a schedule by leveraging Automation Schedule assets</a:t>
            </a:r>
          </a:p>
          <a:p>
            <a:endParaRPr lang="en-IE" sz="882" b="0" i="0" u="none" strike="noStrike" kern="1200">
              <a:solidFill>
                <a:schemeClr val="tx1"/>
              </a:solidFill>
              <a:effectLst/>
              <a:latin typeface="Segoe UI Light" pitchFamily="34" charset="0"/>
              <a:ea typeface="+mn-ea"/>
              <a:cs typeface="+mn-cs"/>
            </a:endParaRPr>
          </a:p>
          <a:p>
            <a:r>
              <a:rPr lang="en-AU" sz="900" b="0" i="0" kern="1200">
                <a:solidFill>
                  <a:schemeClr val="tx1"/>
                </a:solidFill>
                <a:effectLst/>
                <a:latin typeface="Segoe UI" panose="020B0502040204020203" pitchFamily="34" charset="0"/>
                <a:ea typeface="+mn-ea"/>
                <a:cs typeface="+mn-cs"/>
              </a:rPr>
              <a:t>All the runbooks from Script Center in the Runbook gallery have been moved to Github. Note : Runbooks from Powershell Gallery will remain as-is without any changes.</a:t>
            </a:r>
          </a:p>
          <a:p>
            <a:r>
              <a:rPr lang="en-AU" sz="900" b="0" i="0" u="none" strike="noStrike" kern="1200">
                <a:solidFill>
                  <a:schemeClr val="tx1"/>
                </a:solidFill>
                <a:effectLst/>
                <a:latin typeface="Segoe UI" panose="020B0502040204020203" pitchFamily="34" charset="0"/>
                <a:ea typeface="+mn-ea"/>
                <a:cs typeface="+mn-cs"/>
              </a:rPr>
              <a:t>Link: https://github.com/MicrosoftDocs/azure-docs/blob/main/articles/automation/automation-runbook-gallery.md</a:t>
            </a:r>
          </a:p>
          <a:p>
            <a:r>
              <a:rPr lang="en-AU" sz="900" b="0" i="0" u="none" strike="noStrike" kern="1200">
                <a:solidFill>
                  <a:schemeClr val="tx1"/>
                </a:solidFill>
                <a:effectLst/>
                <a:latin typeface="Segoe UI" panose="020B0502040204020203" pitchFamily="34" charset="0"/>
                <a:ea typeface="+mn-ea"/>
                <a:cs typeface="+mn-cs"/>
              </a:rPr>
              <a:t>https://github.com/azureautomation</a:t>
            </a:r>
          </a:p>
          <a:p>
            <a:r>
              <a:rPr lang="en-AU" sz="900" b="0" i="0" u="none" strike="noStrike" kern="1200">
                <a:solidFill>
                  <a:schemeClr val="tx1"/>
                </a:solidFill>
                <a:effectLst/>
                <a:latin typeface="Segoe UI" panose="020B0502040204020203" pitchFamily="34" charset="0"/>
                <a:ea typeface="+mn-ea"/>
                <a:cs typeface="+mn-cs"/>
              </a:rPr>
              <a:t>https://www.powershellgallery.com/</a:t>
            </a:r>
          </a:p>
          <a:p>
            <a:endParaRPr lang="en-IE"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222468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0" u="none" strike="noStrike" kern="1200" dirty="0">
                <a:solidFill>
                  <a:schemeClr val="tx1"/>
                </a:solidFill>
                <a:effectLst/>
                <a:latin typeface="Segoe UI Light" pitchFamily="34" charset="0"/>
                <a:ea typeface="+mn-ea"/>
                <a:cs typeface="+mn-cs"/>
              </a:rPr>
              <a:t>As a best practice, always try to create global assets so they can be used across your runbooks. This will save time and reduce the number of manual edits within individual runbooks.</a:t>
            </a:r>
          </a:p>
          <a:p>
            <a:endParaRPr lang="en-IE" sz="882"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solidFill>
                  <a:srgbClr val="000000"/>
                </a:solidFill>
              </a:rPr>
              <a:t>Python 2 (version 2.7), or Python 3 (versions 3.5 and higher)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351283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0" u="none" strike="noStrike" kern="1200">
                <a:solidFill>
                  <a:schemeClr val="tx1"/>
                </a:solidFill>
                <a:effectLst/>
                <a:latin typeface="Segoe UI Light" pitchFamily="34" charset="0"/>
                <a:ea typeface="+mn-ea"/>
                <a:cs typeface="+mn-cs"/>
              </a:rPr>
              <a:t>Could go to Runbook repository and show students the Azure Automation GitHub at the URL below:</a:t>
            </a:r>
          </a:p>
          <a:p>
            <a:r>
              <a:rPr lang="en-US" sz="882" b="0" i="0" u="none" strike="noStrike" kern="1200">
                <a:solidFill>
                  <a:schemeClr val="tx1"/>
                </a:solidFill>
                <a:effectLst/>
                <a:latin typeface="Segoe UI Light" pitchFamily="34" charset="0"/>
                <a:ea typeface="+mn-ea"/>
                <a:cs typeface="+mn-cs"/>
              </a:rPr>
              <a:t>https://github.com/azureautomation</a:t>
            </a:r>
          </a:p>
          <a:p>
            <a:r>
              <a:rPr lang="en-US" sz="882" b="0" i="0" u="none" strike="noStrike" kern="1200">
                <a:solidFill>
                  <a:schemeClr val="tx1"/>
                </a:solidFill>
                <a:effectLst/>
                <a:latin typeface="Segoe UI Light" pitchFamily="34" charset="0"/>
                <a:ea typeface="+mn-ea"/>
                <a:cs typeface="+mn-cs"/>
              </a:rPr>
              <a:t>Repo: https://github.com/azureautomation/runbooks</a:t>
            </a:r>
          </a:p>
          <a:p>
            <a:r>
              <a:rPr lang="en-US" sz="882" b="0" i="0" u="none" strike="noStrike" kern="1200">
                <a:solidFill>
                  <a:schemeClr val="tx1"/>
                </a:solidFill>
                <a:effectLst/>
                <a:latin typeface="Segoe UI Light" pitchFamily="34" charset="0"/>
                <a:ea typeface="+mn-ea"/>
                <a:cs typeface="+mn-cs"/>
              </a:rPr>
              <a:t>https://www.powershellgallery.com/</a:t>
            </a:r>
            <a:endParaRPr lang="en-US"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340465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4/30/2024 12:17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882" b="1" i="0" u="none" strike="noStrike" kern="1200">
              <a:solidFill>
                <a:schemeClr val="tx1"/>
              </a:solidFill>
              <a:effectLst/>
              <a:latin typeface="Segoe UI Light" pitchFamily="34" charset="0"/>
              <a:ea typeface="+mn-ea"/>
              <a:cs typeface="+mn-cs"/>
            </a:endParaRPr>
          </a:p>
          <a:p>
            <a:r>
              <a:rPr lang="en-IE" sz="882" b="1" i="0" u="none" strike="noStrike" kern="1200">
                <a:solidFill>
                  <a:schemeClr val="tx1"/>
                </a:solidFill>
                <a:effectLst/>
                <a:latin typeface="Segoe UI Light" pitchFamily="34" charset="0"/>
                <a:ea typeface="+mn-ea"/>
                <a:cs typeface="+mn-cs"/>
              </a:rPr>
              <a:t>Note</a:t>
            </a:r>
            <a:r>
              <a:rPr lang="en-IE" sz="882" b="0" i="0" u="none" strike="noStrike" kern="1200">
                <a:solidFill>
                  <a:schemeClr val="tx1"/>
                </a:solidFill>
                <a:effectLst/>
                <a:latin typeface="Segoe UI Light" pitchFamily="34" charset="0"/>
                <a:ea typeface="+mn-ea"/>
                <a:cs typeface="+mn-cs"/>
              </a:rPr>
              <a:t>: When creating a webhook, make sure you make a copy of the webhook URL when creating it, and then store it in a safe place. After you create the webhook, you cannot retrieve the URL again. This is for security purposes</a:t>
            </a:r>
          </a:p>
          <a:p>
            <a:endParaRPr lang="en-IE" sz="882" b="0" i="0" u="none" strike="noStrike" kern="1200">
              <a:solidFill>
                <a:schemeClr val="tx1"/>
              </a:solidFill>
              <a:effectLst/>
              <a:latin typeface="Segoe UI Light" pitchFamily="34" charset="0"/>
              <a:ea typeface="+mn-ea"/>
              <a:cs typeface="+mn-cs"/>
            </a:endParaRPr>
          </a:p>
          <a:p>
            <a:r>
              <a:rPr lang="en-IE" sz="882" b="0" i="0" u="none" strike="noStrike" kern="1200">
                <a:solidFill>
                  <a:schemeClr val="tx1"/>
                </a:solidFill>
                <a:effectLst/>
                <a:latin typeface="Segoe UI Light" pitchFamily="34" charset="0"/>
                <a:ea typeface="+mn-ea"/>
                <a:cs typeface="+mn-cs"/>
              </a:rPr>
              <a:t>Also, when creating a webhook if the runbook has mandatory parameters, you will need to provide these mandatory parameters during webhook creation. You are not able to create the webhook unless values are provided.</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519542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0" u="none" strike="noStrike" kern="1200">
                <a:solidFill>
                  <a:schemeClr val="tx1"/>
                </a:solidFill>
                <a:effectLst/>
                <a:latin typeface="Segoe UI Light" pitchFamily="34" charset="0"/>
                <a:ea typeface="+mn-ea"/>
                <a:cs typeface="+mn-cs"/>
              </a:rPr>
              <a:t>Allows you to sync different branches in source control to your development, test, or production Azure Automation accounts.</a:t>
            </a:r>
          </a:p>
          <a:p>
            <a:endParaRPr lang="en-IE" sz="882" b="0" i="0" u="none" strike="noStrike" kern="1200">
              <a:solidFill>
                <a:schemeClr val="tx1"/>
              </a:solidFill>
              <a:effectLst/>
              <a:latin typeface="Segoe UI Light" pitchFamily="34" charset="0"/>
              <a:ea typeface="+mn-ea"/>
              <a:cs typeface="+mn-cs"/>
            </a:endParaRPr>
          </a:p>
          <a:p>
            <a:r>
              <a:rPr lang="en-IE" sz="882" b="0" i="0" u="none" strike="noStrike" kern="1200">
                <a:solidFill>
                  <a:schemeClr val="tx1"/>
                </a:solidFill>
                <a:effectLst/>
                <a:latin typeface="Segoe UI Light" pitchFamily="34" charset="0"/>
                <a:ea typeface="+mn-ea"/>
                <a:cs typeface="+mn-cs"/>
              </a:rPr>
              <a:t>Source control sync jobs run under the user's Automation Account and are billed at the same rate as other Automation jobs.</a:t>
            </a:r>
            <a:endParaRPr lang="en-IE" sz="882" b="1"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9319449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882" b="1"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299203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0" u="none" strike="noStrike" kern="1200" dirty="0">
                <a:solidFill>
                  <a:schemeClr val="tx1"/>
                </a:solidFill>
                <a:effectLst/>
                <a:latin typeface="Segoe UI Light" pitchFamily="34" charset="0"/>
                <a:ea typeface="+mn-ea"/>
                <a:cs typeface="+mn-cs"/>
              </a:rPr>
              <a:t>A benefit of using PowerShell ISE is that it automatically compiles your code and allows you to save the artifact. Because the syntactic differences between scripts and workflows are significant, a tool that knows both workflows and scripts will save you significant coding and testing time.</a:t>
            </a:r>
            <a:endParaRPr lang="en-IE" sz="882" b="1"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0564445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1" i="0" u="none" strike="noStrike" kern="1200" dirty="0">
                <a:solidFill>
                  <a:schemeClr val="tx1"/>
                </a:solidFill>
                <a:effectLst/>
                <a:latin typeface="Segoe UI Light" pitchFamily="34" charset="0"/>
                <a:ea typeface="+mn-ea"/>
                <a:cs typeface="+mn-cs"/>
              </a:rPr>
              <a:t>Hybrid Runbook Worker workflow and characteristics</a:t>
            </a:r>
          </a:p>
          <a:p>
            <a:r>
              <a:rPr lang="en-IE" sz="882" b="0" i="0" u="none" strike="noStrike" kern="1200" dirty="0">
                <a:solidFill>
                  <a:schemeClr val="tx1"/>
                </a:solidFill>
                <a:effectLst/>
                <a:latin typeface="Segoe UI Light" pitchFamily="34" charset="0"/>
                <a:ea typeface="+mn-ea"/>
                <a:cs typeface="+mn-cs"/>
              </a:rPr>
              <a:t>The following list are characteristics of the Hybrid Runbook Worker workflow:</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You can designate one or more computers in your </a:t>
            </a:r>
            <a:r>
              <a:rPr lang="en-IE" sz="882" b="0" i="0" u="none" strike="noStrike" kern="1200" dirty="0" err="1">
                <a:solidFill>
                  <a:schemeClr val="tx1"/>
                </a:solidFill>
                <a:effectLst/>
                <a:latin typeface="Segoe UI Light" pitchFamily="34" charset="0"/>
                <a:ea typeface="+mn-ea"/>
                <a:cs typeface="+mn-cs"/>
              </a:rPr>
              <a:t>datacenter</a:t>
            </a:r>
            <a:r>
              <a:rPr lang="en-IE" sz="882" b="0" i="0" u="none" strike="noStrike" kern="1200" dirty="0">
                <a:solidFill>
                  <a:schemeClr val="tx1"/>
                </a:solidFill>
                <a:effectLst/>
                <a:latin typeface="Segoe UI Light" pitchFamily="34" charset="0"/>
                <a:ea typeface="+mn-ea"/>
                <a:cs typeface="+mn-cs"/>
              </a:rPr>
              <a:t> to act as a Hybrid Runbook Worker, and then run runbooks from Azure Automation.</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Each Hybrid Runbook Worker is a member of a Hybrid Runbook Worker group, which you specify when you install the agent.</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A group can include a single agent, but you can install multiple agents in a group for high availability.</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There are no inbound firewall requirements to support Hybrid Runbook Workers, only Transmission Control Protocol (TCP) 443 is required for outbound internet access.</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The agent on the local computer initiates all communication with Azure Automation in the cloud.</a:t>
            </a:r>
          </a:p>
          <a:p>
            <a:pPr marL="171450" indent="-171450">
              <a:buFont typeface="Arial" panose="020B0604020202020204" pitchFamily="34" charset="0"/>
              <a:buChar char="•"/>
            </a:pPr>
            <a:r>
              <a:rPr lang="en-IE" sz="882" b="0" i="0" u="none" strike="noStrike" kern="1200" dirty="0">
                <a:solidFill>
                  <a:schemeClr val="tx1"/>
                </a:solidFill>
                <a:effectLst/>
                <a:latin typeface="Segoe UI Light" pitchFamily="34" charset="0"/>
                <a:ea typeface="+mn-ea"/>
                <a:cs typeface="+mn-cs"/>
              </a:rPr>
              <a:t>When a runbook is started, Azure Automation creates an instruction that is retrieved by the agent. The agent then pulls down the runbook and any parameters prior to running it.</a:t>
            </a:r>
          </a:p>
          <a:p>
            <a:pPr marL="0" indent="0">
              <a:buFont typeface="Arial" panose="020B0604020202020204" pitchFamily="34" charset="0"/>
              <a:buNone/>
            </a:pPr>
            <a:endParaRPr lang="en-IE" sz="882" b="1"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7594242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82" b="0" i="0" u="none" strike="noStrike" kern="1200">
                <a:solidFill>
                  <a:schemeClr val="tx1"/>
                </a:solidFill>
                <a:effectLst/>
                <a:latin typeface="Segoe UI Light" pitchFamily="34" charset="0"/>
                <a:ea typeface="+mn-ea"/>
                <a:cs typeface="+mn-cs"/>
              </a:rPr>
              <a:t>Can talk through this example of Parallel task and run order.</a:t>
            </a:r>
          </a:p>
          <a:p>
            <a:endParaRPr lang="en-IE" sz="882" b="0" i="0" u="none" strike="noStrike" kern="1200">
              <a:solidFill>
                <a:schemeClr val="tx1"/>
              </a:solidFill>
              <a:effectLst/>
              <a:latin typeface="Segoe UI Light" pitchFamily="34" charset="0"/>
              <a:ea typeface="+mn-ea"/>
              <a:cs typeface="+mn-cs"/>
            </a:endParaRPr>
          </a:p>
          <a:p>
            <a:r>
              <a:rPr lang="en-US" sz="882" b="0" i="0" u="none" strike="noStrike" kern="1200">
                <a:solidFill>
                  <a:schemeClr val="tx1"/>
                </a:solidFill>
                <a:effectLst/>
                <a:latin typeface="Segoe UI Light" pitchFamily="34" charset="0"/>
                <a:ea typeface="+mn-ea"/>
                <a:cs typeface="+mn-cs"/>
              </a:rPr>
              <a:t>Parallel </a:t>
            </a:r>
          </a:p>
          <a:p>
            <a:r>
              <a:rPr lang="en-US" sz="882" b="0" i="0" u="none" strike="noStrike" kern="1200">
                <a:solidFill>
                  <a:schemeClr val="tx1"/>
                </a:solidFill>
                <a:effectLst/>
                <a:latin typeface="Segoe UI Light" pitchFamily="34" charset="0"/>
                <a:ea typeface="+mn-ea"/>
                <a:cs typeface="+mn-cs"/>
              </a:rPr>
              <a:t>{ </a:t>
            </a:r>
          </a:p>
          <a:p>
            <a:r>
              <a:rPr lang="en-US" sz="882" b="0" i="0" u="none" strike="noStrike" kern="1200">
                <a:solidFill>
                  <a:schemeClr val="tx1"/>
                </a:solidFill>
                <a:effectLst/>
                <a:latin typeface="Segoe UI Light" pitchFamily="34" charset="0"/>
                <a:ea typeface="+mn-ea"/>
                <a:cs typeface="+mn-cs"/>
              </a:rPr>
              <a:t>Start-AzureRmVM -Name $vm0 -ResourceGroupName $rg </a:t>
            </a:r>
          </a:p>
          <a:p>
            <a:r>
              <a:rPr lang="en-US" sz="882" b="0" i="0" u="none" strike="noStrike" kern="1200">
                <a:solidFill>
                  <a:schemeClr val="tx1"/>
                </a:solidFill>
                <a:effectLst/>
                <a:latin typeface="Segoe UI Light" pitchFamily="34" charset="0"/>
                <a:ea typeface="+mn-ea"/>
                <a:cs typeface="+mn-cs"/>
              </a:rPr>
              <a:t>Start-AzureRmVM -Name $vm1 -ResourceGroupName $rg </a:t>
            </a:r>
          </a:p>
          <a:p>
            <a:r>
              <a:rPr lang="en-US" sz="882" b="0" i="0" u="none" strike="noStrike" kern="1200">
                <a:solidFill>
                  <a:schemeClr val="tx1"/>
                </a:solidFill>
                <a:effectLst/>
                <a:latin typeface="Segoe UI Light" pitchFamily="34" charset="0"/>
                <a:ea typeface="+mn-ea"/>
                <a:cs typeface="+mn-cs"/>
              </a:rPr>
              <a:t>} </a:t>
            </a:r>
          </a:p>
          <a:p>
            <a:r>
              <a:rPr lang="en-US" sz="882" b="0" i="0" u="none" strike="noStrike" kern="1200">
                <a:solidFill>
                  <a:schemeClr val="tx1"/>
                </a:solidFill>
                <a:effectLst/>
                <a:latin typeface="Segoe UI Light" pitchFamily="34" charset="0"/>
                <a:ea typeface="+mn-ea"/>
                <a:cs typeface="+mn-cs"/>
              </a:rPr>
              <a:t>Start-AzureRmVM -Name $vm2 -ResourceGroupName $rg </a:t>
            </a:r>
          </a:p>
          <a:p>
            <a:endParaRPr lang="en-US" sz="882" b="0" i="0" u="none" strike="noStrike" kern="1200">
              <a:solidFill>
                <a:schemeClr val="tx1"/>
              </a:solidFill>
              <a:effectLst/>
              <a:latin typeface="Segoe UI Light" pitchFamily="34" charset="0"/>
              <a:ea typeface="+mn-ea"/>
              <a:cs typeface="+mn-cs"/>
            </a:endParaRPr>
          </a:p>
          <a:p>
            <a:r>
              <a:rPr lang="en-IE" sz="882" b="0" i="1" u="none" strike="noStrike" kern="1200">
                <a:solidFill>
                  <a:schemeClr val="tx1"/>
                </a:solidFill>
                <a:effectLst/>
                <a:latin typeface="Segoe UI Light" pitchFamily="34" charset="0"/>
                <a:ea typeface="+mn-ea"/>
                <a:cs typeface="+mn-cs"/>
              </a:rPr>
              <a:t>vm0</a:t>
            </a:r>
            <a:r>
              <a:rPr lang="en-IE" sz="882" b="0" i="0" u="none" strike="noStrike" kern="1200">
                <a:solidFill>
                  <a:schemeClr val="tx1"/>
                </a:solidFill>
                <a:effectLst/>
                <a:latin typeface="Segoe UI Light" pitchFamily="34" charset="0"/>
                <a:ea typeface="+mn-ea"/>
                <a:cs typeface="+mn-cs"/>
              </a:rPr>
              <a:t> and </a:t>
            </a:r>
            <a:r>
              <a:rPr lang="en-IE" sz="882" b="0" i="1" u="none" strike="noStrike" kern="1200">
                <a:solidFill>
                  <a:schemeClr val="tx1"/>
                </a:solidFill>
                <a:effectLst/>
                <a:latin typeface="Segoe UI Light" pitchFamily="34" charset="0"/>
                <a:ea typeface="+mn-ea"/>
                <a:cs typeface="+mn-cs"/>
              </a:rPr>
              <a:t>vm1</a:t>
            </a:r>
            <a:r>
              <a:rPr lang="en-IE" sz="882" b="0" i="0" u="none" strike="noStrike" kern="1200">
                <a:solidFill>
                  <a:schemeClr val="tx1"/>
                </a:solidFill>
                <a:effectLst/>
                <a:latin typeface="Segoe UI Light" pitchFamily="34" charset="0"/>
                <a:ea typeface="+mn-ea"/>
                <a:cs typeface="+mn-cs"/>
              </a:rPr>
              <a:t> VMs will be started concurrently, and </a:t>
            </a:r>
            <a:r>
              <a:rPr lang="en-IE" sz="882" b="0" i="1" u="none" strike="noStrike" kern="1200">
                <a:solidFill>
                  <a:schemeClr val="tx1"/>
                </a:solidFill>
                <a:effectLst/>
                <a:latin typeface="Segoe UI Light" pitchFamily="34" charset="0"/>
                <a:ea typeface="+mn-ea"/>
                <a:cs typeface="+mn-cs"/>
              </a:rPr>
              <a:t>vm2</a:t>
            </a:r>
            <a:r>
              <a:rPr lang="en-IE" sz="882" b="0" i="0" u="none" strike="noStrike" kern="1200">
                <a:solidFill>
                  <a:schemeClr val="tx1"/>
                </a:solidFill>
                <a:effectLst/>
                <a:latin typeface="Segoe UI Light" pitchFamily="34" charset="0"/>
                <a:ea typeface="+mn-ea"/>
                <a:cs typeface="+mn-cs"/>
              </a:rPr>
              <a:t> will only start after </a:t>
            </a:r>
            <a:r>
              <a:rPr lang="en-IE" sz="882" b="0" i="1" u="none" strike="noStrike" kern="1200">
                <a:solidFill>
                  <a:schemeClr val="tx1"/>
                </a:solidFill>
                <a:effectLst/>
                <a:latin typeface="Segoe UI Light" pitchFamily="34" charset="0"/>
                <a:ea typeface="+mn-ea"/>
                <a:cs typeface="+mn-cs"/>
              </a:rPr>
              <a:t>vm0</a:t>
            </a:r>
            <a:r>
              <a:rPr lang="en-IE" sz="882" b="0" i="0" u="none" strike="noStrike" kern="1200">
                <a:solidFill>
                  <a:schemeClr val="tx1"/>
                </a:solidFill>
                <a:effectLst/>
                <a:latin typeface="Segoe UI Light" pitchFamily="34" charset="0"/>
                <a:ea typeface="+mn-ea"/>
                <a:cs typeface="+mn-cs"/>
              </a:rPr>
              <a:t> and </a:t>
            </a:r>
            <a:r>
              <a:rPr lang="en-IE" sz="882" b="0" i="1" u="none" strike="noStrike" kern="1200">
                <a:solidFill>
                  <a:schemeClr val="tx1"/>
                </a:solidFill>
                <a:effectLst/>
                <a:latin typeface="Segoe UI Light" pitchFamily="34" charset="0"/>
                <a:ea typeface="+mn-ea"/>
                <a:cs typeface="+mn-cs"/>
              </a:rPr>
              <a:t>vm1</a:t>
            </a:r>
            <a:r>
              <a:rPr lang="en-IE" sz="882" b="0" i="0" u="none" strike="noStrike" kern="1200">
                <a:solidFill>
                  <a:schemeClr val="tx1"/>
                </a:solidFill>
                <a:effectLst/>
                <a:latin typeface="Segoe UI Light" pitchFamily="34" charset="0"/>
                <a:ea typeface="+mn-ea"/>
                <a:cs typeface="+mn-cs"/>
              </a:rPr>
              <a:t> have started.</a:t>
            </a:r>
            <a:endParaRPr lang="en-IE" sz="882" b="1" i="0" u="none" strike="noStrike"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1283526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4/30/2024 12:17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3460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738360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a:t>not deviate from that </a:t>
            </a:r>
            <a:r>
              <a:rPr lang="en-IE" sz="900" i="1"/>
              <a:t>defined state</a:t>
            </a:r>
            <a:endParaRPr lang="en-IE" sz="882" b="1"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6198064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800" dirty="0"/>
              <a:t>Could discuss how t</a:t>
            </a:r>
            <a:r>
              <a:rPr lang="en-IE" sz="882" b="0" i="0" u="none" strike="noStrike" kern="1200" dirty="0">
                <a:solidFill>
                  <a:schemeClr val="tx1"/>
                </a:solidFill>
                <a:effectLst/>
                <a:latin typeface="Segoe UI Light" pitchFamily="34" charset="0"/>
                <a:ea typeface="+mn-ea"/>
                <a:cs typeface="+mn-cs"/>
              </a:rPr>
              <a:t>he general process for how Azure Automation State configuration works, which is as follows:</a:t>
            </a:r>
          </a:p>
          <a:p>
            <a:endParaRPr lang="en-IE" sz="882" b="0" i="0" u="none" strike="noStrike" kern="1200" dirty="0">
              <a:solidFill>
                <a:schemeClr val="tx1"/>
              </a:solidFill>
              <a:effectLst/>
              <a:latin typeface="Segoe UI Light" pitchFamily="34" charset="0"/>
              <a:ea typeface="+mn-ea"/>
              <a:cs typeface="+mn-cs"/>
            </a:endParaRPr>
          </a:p>
          <a:p>
            <a:pPr marL="228600" indent="-228600">
              <a:buFont typeface="+mj-lt"/>
              <a:buAutoNum type="arabicParenR"/>
            </a:pPr>
            <a:r>
              <a:rPr lang="en-IE" sz="882" b="0" i="0" u="none" strike="noStrike" kern="1200" dirty="0">
                <a:solidFill>
                  <a:schemeClr val="tx1"/>
                </a:solidFill>
                <a:effectLst/>
                <a:latin typeface="Segoe UI Light" pitchFamily="34" charset="0"/>
                <a:ea typeface="+mn-ea"/>
                <a:cs typeface="+mn-cs"/>
              </a:rPr>
              <a:t>Create a PowerShell script with the configuration element</a:t>
            </a:r>
          </a:p>
          <a:p>
            <a:pPr marL="228600" indent="-228600">
              <a:buFont typeface="+mj-lt"/>
              <a:buAutoNum type="arabicParenR"/>
            </a:pPr>
            <a:r>
              <a:rPr lang="en-IE" sz="882" b="0" i="0" u="none" strike="noStrike" kern="1200" dirty="0">
                <a:solidFill>
                  <a:schemeClr val="tx1"/>
                </a:solidFill>
                <a:effectLst/>
                <a:latin typeface="Segoe UI Light" pitchFamily="34" charset="0"/>
                <a:ea typeface="+mn-ea"/>
                <a:cs typeface="+mn-cs"/>
              </a:rPr>
              <a:t>Upload the script to Azure Automation and compile the script into a MOF file. The file is transferred to the DSC pull server, which is provided as part of the Azure Automation service. (See Managed Object Format (MOF) file at </a:t>
            </a:r>
            <a:r>
              <a:rPr lang="en-IE" sz="800" dirty="0"/>
              <a:t>https://docs.microsoft.com/en-us/windows/desktop/WmiSdk/managed-object-format--mof- </a:t>
            </a:r>
            <a:r>
              <a:rPr lang="en-IE" sz="882" b="0" i="0" u="none" strike="noStrike" kern="1200" dirty="0">
                <a:solidFill>
                  <a:schemeClr val="tx1"/>
                </a:solidFill>
                <a:effectLst/>
                <a:latin typeface="Segoe UI Light" pitchFamily="34" charset="0"/>
                <a:ea typeface="+mn-ea"/>
                <a:cs typeface="+mn-cs"/>
              </a:rPr>
              <a:t>for more information on MOF files.)</a:t>
            </a:r>
          </a:p>
          <a:p>
            <a:pPr marL="228600" indent="-228600">
              <a:buFont typeface="+mj-lt"/>
              <a:buAutoNum type="arabicParenR"/>
            </a:pPr>
            <a:r>
              <a:rPr lang="en-IE" sz="882" b="0" i="0" u="none" strike="noStrike" kern="1200" dirty="0">
                <a:solidFill>
                  <a:schemeClr val="tx1"/>
                </a:solidFill>
                <a:effectLst/>
                <a:latin typeface="Segoe UI Light" pitchFamily="34" charset="0"/>
                <a:ea typeface="+mn-ea"/>
                <a:cs typeface="+mn-cs"/>
              </a:rPr>
              <a:t>Define the nodes that will use the configuration, and then apply the configuration.</a:t>
            </a:r>
          </a:p>
          <a:p>
            <a:endParaRPr lang="en-IE" sz="882" b="1"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145816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Could highlight two items to ensure students understand the meaning:</a:t>
            </a:r>
          </a:p>
          <a:p>
            <a:endParaRPr lang="en-US"/>
          </a:p>
          <a:p>
            <a:pPr marL="171450" indent="-171450">
              <a:buFont typeface="Arial" panose="020B0604020202020204" pitchFamily="34" charset="0"/>
              <a:buChar char="•"/>
            </a:pPr>
            <a:r>
              <a:rPr lang="en-IE" sz="882" b="0" i="0" u="none" strike="noStrike" kern="1200">
                <a:solidFill>
                  <a:schemeClr val="tx1"/>
                </a:solidFill>
                <a:effectLst/>
                <a:latin typeface="Segoe UI Light" pitchFamily="34" charset="0"/>
                <a:ea typeface="+mn-ea"/>
                <a:cs typeface="+mn-cs"/>
              </a:rPr>
              <a:t>Immutable means that the service is not updated. If a change is needed to an environment, a new one is deployed and the old one taken down.</a:t>
            </a:r>
            <a:endParaRPr lang="en-US"/>
          </a:p>
          <a:p>
            <a:endParaRPr lang="en-US"/>
          </a:p>
          <a:p>
            <a:pPr marL="171450" indent="-171450">
              <a:buFont typeface="Arial" panose="020B0604020202020204" pitchFamily="34" charset="0"/>
              <a:buChar char="•"/>
            </a:pPr>
            <a:r>
              <a:rPr lang="en-IE" sz="882" b="0" i="0" u="none" strike="noStrike" kern="1200">
                <a:solidFill>
                  <a:schemeClr val="tx1"/>
                </a:solidFill>
                <a:effectLst/>
                <a:latin typeface="Segoe UI Light" pitchFamily="34" charset="0"/>
                <a:ea typeface="+mn-ea"/>
                <a:cs typeface="+mn-cs"/>
              </a:rPr>
              <a:t>blue/green deployments. This is a release methodology to minimize downtime, where two identical environments exist, one is live and the other is not. Updates are applied to the server that is not live, and when testing is verified and complete, it is switched to become the live environment and the previous live environment is no longer the live environment i.e. they are swapped. It can also be referred to as A/B deployment.</a:t>
            </a:r>
          </a:p>
          <a:p>
            <a:pPr marL="171450" indent="-171450">
              <a:buFont typeface="Arial" panose="020B0604020202020204" pitchFamily="34" charset="0"/>
              <a:buChar char="•"/>
            </a:pPr>
            <a:endParaRPr lang="en-IE" sz="882" b="0" i="0" u="none" strike="noStrike" kern="1200">
              <a:solidFill>
                <a:schemeClr val="tx1"/>
              </a:solidFill>
              <a:effectLst/>
              <a:latin typeface="Segoe UI Light" pitchFamily="34" charset="0"/>
              <a:ea typeface="+mn-ea"/>
              <a:cs typeface="+mn-cs"/>
            </a:endParaRPr>
          </a:p>
          <a:p>
            <a:pPr marL="0" indent="0">
              <a:buNone/>
            </a:pPr>
            <a:r>
              <a:rPr lang="en-US"/>
              <a:t>Common scenario for Infrastructure as Code: Server failure </a:t>
            </a:r>
          </a:p>
          <a:p>
            <a:pPr lvl="1">
              <a:buFont typeface="Arial" panose="020B0604020202020204" pitchFamily="34" charset="0"/>
              <a:buChar char="•"/>
            </a:pPr>
            <a:r>
              <a:rPr lang="en-US" sz="2400"/>
              <a:t>Difficulty of reproducing steps for setting up a new machine from memory or disparate sources</a:t>
            </a:r>
          </a:p>
          <a:p>
            <a:pPr lvl="1">
              <a:buFont typeface="Arial" panose="020B0604020202020204" pitchFamily="34" charset="0"/>
              <a:buChar char="•"/>
            </a:pPr>
            <a:r>
              <a:rPr lang="en-US" sz="2400"/>
              <a:t>Potential for human error when initializing machines</a:t>
            </a:r>
          </a:p>
          <a:p>
            <a:pPr lvl="1">
              <a:buFont typeface="Arial" panose="020B0604020202020204" pitchFamily="34" charset="0"/>
              <a:buChar char="•"/>
            </a:pPr>
            <a:r>
              <a:rPr lang="en-US" sz="2400"/>
              <a:t>Severe implications if a machine crashes and must be immediately replaced</a:t>
            </a:r>
          </a:p>
          <a:p>
            <a:pPr marL="0" indent="0">
              <a:buNone/>
            </a:pPr>
            <a:r>
              <a:rPr lang="en-US"/>
              <a:t>Solution: treat environments and infrastructure like code</a:t>
            </a:r>
          </a:p>
          <a:p>
            <a:pPr lvl="1">
              <a:buFont typeface="Arial" panose="020B0604020202020204" pitchFamily="34" charset="0"/>
              <a:buChar char="•"/>
            </a:pPr>
            <a:r>
              <a:rPr lang="en-US" sz="2400"/>
              <a:t>Deployed from a single consistent definition </a:t>
            </a:r>
          </a:p>
          <a:p>
            <a:pPr lvl="1">
              <a:buFont typeface="Arial" panose="020B0604020202020204" pitchFamily="34" charset="0"/>
              <a:buChar char="•"/>
            </a:pPr>
            <a:r>
              <a:rPr lang="en-US" sz="2400"/>
              <a:t>This is termed </a:t>
            </a:r>
            <a:r>
              <a:rPr lang="en-US" sz="2400" i="1"/>
              <a:t>Infrastructure as Code</a:t>
            </a:r>
          </a:p>
          <a:p>
            <a:pPr lvl="1">
              <a:buFont typeface="Arial" panose="020B0604020202020204" pitchFamily="34" charset="0"/>
              <a:buChar char="•"/>
            </a:pPr>
            <a:r>
              <a:rPr lang="en-US" sz="2400"/>
              <a:t>Maintain a consistent environment between development and production</a:t>
            </a:r>
            <a:endParaRPr lang="en-US" sz="240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1500809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IE" sz="882" b="1" i="0" u="none" strike="noStrike" kern="1200">
                <a:solidFill>
                  <a:schemeClr val="tx1"/>
                </a:solidFill>
                <a:effectLst/>
                <a:latin typeface="Segoe UI Light" pitchFamily="34" charset="0"/>
                <a:ea typeface="+mn-ea"/>
                <a:cs typeface="+mn-cs"/>
              </a:rPr>
              <a:t>Configuration block</a:t>
            </a:r>
            <a:r>
              <a:rPr lang="en-IE" sz="882" b="0" i="0" u="none" strike="noStrike" kern="1200">
                <a:solidFill>
                  <a:schemeClr val="tx1"/>
                </a:solidFill>
                <a:effectLst/>
                <a:latin typeface="Segoe UI Light" pitchFamily="34" charset="0"/>
                <a:ea typeface="+mn-ea"/>
                <a:cs typeface="+mn-cs"/>
              </a:rPr>
              <a:t>. The </a:t>
            </a:r>
            <a:r>
              <a:rPr lang="en-IE" sz="882" b="1" i="0" u="none" strike="noStrike" kern="1200">
                <a:solidFill>
                  <a:schemeClr val="tx1"/>
                </a:solidFill>
                <a:effectLst/>
                <a:latin typeface="Segoe UI Light" pitchFamily="34" charset="0"/>
                <a:ea typeface="+mn-ea"/>
                <a:cs typeface="+mn-cs"/>
              </a:rPr>
              <a:t>Configuration</a:t>
            </a:r>
            <a:r>
              <a:rPr lang="en-IE" sz="882" b="0" i="0" u="none" strike="noStrike" kern="1200">
                <a:solidFill>
                  <a:schemeClr val="tx1"/>
                </a:solidFill>
                <a:effectLst/>
                <a:latin typeface="Segoe UI Light" pitchFamily="34" charset="0"/>
                <a:ea typeface="+mn-ea"/>
                <a:cs typeface="+mn-cs"/>
              </a:rPr>
              <a:t> block is the outermost script block. In this case, the name of the configuration is </a:t>
            </a:r>
            <a:r>
              <a:rPr lang="en-IE" sz="882" b="1" i="0" u="none" strike="noStrike" kern="1200">
                <a:solidFill>
                  <a:schemeClr val="tx1"/>
                </a:solidFill>
                <a:effectLst/>
                <a:latin typeface="Segoe UI Light" pitchFamily="34" charset="0"/>
                <a:ea typeface="+mn-ea"/>
                <a:cs typeface="+mn-cs"/>
              </a:rPr>
              <a:t>LabConfig</a:t>
            </a:r>
            <a:r>
              <a:rPr lang="en-IE" sz="882" b="0" i="0" u="none" strike="noStrike" kern="1200">
                <a:solidFill>
                  <a:schemeClr val="tx1"/>
                </a:solidFill>
                <a:effectLst/>
                <a:latin typeface="Segoe UI Light" pitchFamily="34" charset="0"/>
                <a:ea typeface="+mn-ea"/>
                <a:cs typeface="+mn-cs"/>
              </a:rPr>
              <a:t>. Notice the curly brackets to define the block.</a:t>
            </a:r>
          </a:p>
          <a:p>
            <a:pPr marL="171450" indent="-171450">
              <a:buFont typeface="Arial" panose="020B0604020202020204" pitchFamily="34" charset="0"/>
              <a:buChar char="•"/>
            </a:pPr>
            <a:r>
              <a:rPr lang="en-IE" sz="882" b="1" i="0" u="none" strike="noStrike" kern="1200">
                <a:solidFill>
                  <a:schemeClr val="tx1"/>
                </a:solidFill>
                <a:effectLst/>
                <a:latin typeface="Segoe UI Light" pitchFamily="34" charset="0"/>
                <a:ea typeface="+mn-ea"/>
                <a:cs typeface="+mn-cs"/>
              </a:rPr>
              <a:t>Node block</a:t>
            </a:r>
            <a:r>
              <a:rPr lang="en-IE" sz="882" b="0" i="0" u="none" strike="noStrike" kern="1200">
                <a:solidFill>
                  <a:schemeClr val="tx1"/>
                </a:solidFill>
                <a:effectLst/>
                <a:latin typeface="Segoe UI Light" pitchFamily="34" charset="0"/>
                <a:ea typeface="+mn-ea"/>
                <a:cs typeface="+mn-cs"/>
              </a:rPr>
              <a:t>. There can be one or more </a:t>
            </a:r>
            <a:r>
              <a:rPr lang="en-IE" sz="882" b="1" i="0" u="none" strike="noStrike" kern="1200">
                <a:solidFill>
                  <a:schemeClr val="tx1"/>
                </a:solidFill>
                <a:effectLst/>
                <a:latin typeface="Segoe UI Light" pitchFamily="34" charset="0"/>
                <a:ea typeface="+mn-ea"/>
                <a:cs typeface="+mn-cs"/>
              </a:rPr>
              <a:t>Node</a:t>
            </a:r>
            <a:r>
              <a:rPr lang="en-IE" sz="882" b="0" i="0" u="none" strike="noStrike" kern="1200">
                <a:solidFill>
                  <a:schemeClr val="tx1"/>
                </a:solidFill>
                <a:effectLst/>
                <a:latin typeface="Segoe UI Light" pitchFamily="34" charset="0"/>
                <a:ea typeface="+mn-ea"/>
                <a:cs typeface="+mn-cs"/>
              </a:rPr>
              <a:t> blocks. These define the nodes (computers and VMs) that you are configuring. In this example, the node targets a computer called </a:t>
            </a:r>
            <a:r>
              <a:rPr lang="en-IE" sz="882" b="1" i="0" u="none" strike="noStrike" kern="1200">
                <a:solidFill>
                  <a:schemeClr val="tx1"/>
                </a:solidFill>
                <a:effectLst/>
                <a:latin typeface="Segoe UI Light" pitchFamily="34" charset="0"/>
                <a:ea typeface="+mn-ea"/>
                <a:cs typeface="+mn-cs"/>
              </a:rPr>
              <a:t>WebServer</a:t>
            </a:r>
            <a:r>
              <a:rPr lang="en-IE" sz="882" b="0" i="0" u="none" strike="noStrike" kern="1200">
                <a:solidFill>
                  <a:schemeClr val="tx1"/>
                </a:solidFill>
                <a:effectLst/>
                <a:latin typeface="Segoe UI Light" pitchFamily="34" charset="0"/>
                <a:ea typeface="+mn-ea"/>
                <a:cs typeface="+mn-cs"/>
              </a:rPr>
              <a:t>. You could also call it </a:t>
            </a:r>
            <a:r>
              <a:rPr lang="en-IE" sz="882" b="1" i="0" u="none" strike="noStrike" kern="1200">
                <a:solidFill>
                  <a:schemeClr val="tx1"/>
                </a:solidFill>
                <a:effectLst/>
                <a:latin typeface="Segoe UI Light" pitchFamily="34" charset="0"/>
                <a:ea typeface="+mn-ea"/>
                <a:cs typeface="+mn-cs"/>
              </a:rPr>
              <a:t>localhost</a:t>
            </a:r>
            <a:r>
              <a:rPr lang="en-IE" sz="882" b="0" i="0" u="none" strike="noStrike" kern="1200">
                <a:solidFill>
                  <a:schemeClr val="tx1"/>
                </a:solidFill>
                <a:effectLst/>
                <a:latin typeface="Segoe UI Light" pitchFamily="34" charset="0"/>
                <a:ea typeface="+mn-ea"/>
                <a:cs typeface="+mn-cs"/>
              </a:rPr>
              <a:t> and use it locally on any server.</a:t>
            </a:r>
          </a:p>
          <a:p>
            <a:pPr marL="171450" indent="-171450">
              <a:buFont typeface="Arial" panose="020B0604020202020204" pitchFamily="34" charset="0"/>
              <a:buChar char="•"/>
            </a:pPr>
            <a:r>
              <a:rPr lang="en-IE" sz="882" b="1" i="0" u="none" strike="noStrike" kern="1200">
                <a:solidFill>
                  <a:schemeClr val="tx1"/>
                </a:solidFill>
                <a:effectLst/>
                <a:latin typeface="Segoe UI Light" pitchFamily="34" charset="0"/>
                <a:ea typeface="+mn-ea"/>
                <a:cs typeface="+mn-cs"/>
              </a:rPr>
              <a:t>Resource blocks</a:t>
            </a:r>
            <a:r>
              <a:rPr lang="en-IE" sz="882" b="0" i="0" u="none" strike="noStrike" kern="1200">
                <a:solidFill>
                  <a:schemeClr val="tx1"/>
                </a:solidFill>
                <a:effectLst/>
                <a:latin typeface="Segoe UI Light" pitchFamily="34" charset="0"/>
                <a:ea typeface="+mn-ea"/>
                <a:cs typeface="+mn-cs"/>
              </a:rPr>
              <a:t>. There can be one or more resource blocks. This is where the configuration sets the properties for the resources. In this case, there is one resource block called </a:t>
            </a:r>
            <a:r>
              <a:rPr lang="en-IE" sz="882" b="1" i="0" u="none" strike="noStrike" kern="1200">
                <a:solidFill>
                  <a:schemeClr val="tx1"/>
                </a:solidFill>
                <a:effectLst/>
                <a:latin typeface="Segoe UI Light" pitchFamily="34" charset="0"/>
                <a:ea typeface="+mn-ea"/>
                <a:cs typeface="+mn-cs"/>
              </a:rPr>
              <a:t>WindowsFeature</a:t>
            </a:r>
            <a:r>
              <a:rPr lang="en-IE" sz="882" b="0" i="0" u="none" strike="noStrike" kern="1200">
                <a:solidFill>
                  <a:schemeClr val="tx1"/>
                </a:solidFill>
                <a:effectLst/>
                <a:latin typeface="Segoe UI Light" pitchFamily="34" charset="0"/>
                <a:ea typeface="+mn-ea"/>
                <a:cs typeface="+mn-cs"/>
              </a:rPr>
              <a:t>. Notice the parameters that are defined. (You can read more about resource blocks at https://docs.microsoft.com/en-us/powershell/dsc/resources/resources)</a:t>
            </a:r>
            <a:endParaRPr lang="en-IE" sz="882" b="1" i="0" u="none" strike="noStrike" kern="1200">
              <a:solidFill>
                <a:schemeClr val="tx1"/>
              </a:solidFill>
              <a:effectLst/>
              <a:latin typeface="Segoe UI Light" pitchFamily="34" charset="0"/>
              <a:ea typeface="+mn-ea"/>
              <a:cs typeface="+mn-cs"/>
            </a:endParaRPr>
          </a:p>
          <a:p>
            <a:endParaRPr lang="en-IE" sz="882" b="1" i="0" u="none" strike="noStrike" kern="1200">
              <a:solidFill>
                <a:schemeClr val="tx1"/>
              </a:solidFill>
              <a:effectLst/>
              <a:latin typeface="Segoe UI Light" pitchFamily="34" charset="0"/>
              <a:ea typeface="+mn-ea"/>
              <a:cs typeface="+mn-cs"/>
            </a:endParaRPr>
          </a:p>
          <a:p>
            <a:endParaRPr lang="en-IE" sz="882" b="1" i="0" u="none" strike="noStrike" kern="1200">
              <a:solidFill>
                <a:schemeClr val="tx1"/>
              </a:solidFill>
              <a:effectLst/>
              <a:latin typeface="Segoe UI Light" pitchFamily="34" charset="0"/>
              <a:ea typeface="+mn-ea"/>
              <a:cs typeface="+mn-cs"/>
            </a:endParaRPr>
          </a:p>
          <a:p>
            <a:r>
              <a:rPr lang="en-IE" sz="882" b="0" i="0" u="none" strike="noStrike" kern="1200">
                <a:solidFill>
                  <a:schemeClr val="tx1"/>
                </a:solidFill>
                <a:effectLst/>
                <a:latin typeface="Segoe UI Light" pitchFamily="34" charset="0"/>
                <a:ea typeface="+mn-ea"/>
                <a:cs typeface="+mn-cs"/>
              </a:rPr>
              <a:t>Within a Configuration block, you can do almost anything that you normally could in a PowerShell function. You can also create the configuration in any editor, such as PowerShell ISE, and then save the file as a PowerShell script with a .ps1 file type extension.</a:t>
            </a:r>
            <a:endParaRPr lang="en-IE" sz="882" b="1"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9671839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b="0" i="0" dirty="0">
                <a:solidFill>
                  <a:srgbClr val="323232"/>
                </a:solidFill>
                <a:effectLst/>
                <a:latin typeface="adobe-clean"/>
              </a:rPr>
              <a:t>Follow more specific, and up-to-date details are available at </a:t>
            </a:r>
            <a:r>
              <a:rPr lang="en-US" sz="1600" b="0" i="0" dirty="0">
                <a:effectLst/>
                <a:latin typeface="adobe-clean"/>
                <a:hlinkClick r:id="rId3"/>
              </a:rPr>
              <a:t>Get started with Desired State Configuration (DSC) for Linux</a:t>
            </a:r>
            <a:r>
              <a:rPr lang="en-US" sz="1600" b="0" i="0" dirty="0">
                <a:solidFill>
                  <a:srgbClr val="323232"/>
                </a:solidFill>
                <a:effectLst/>
                <a:latin typeface="adobe-clean"/>
              </a:rPr>
              <a:t>.</a:t>
            </a:r>
            <a:endParaRPr lang="en-IE" sz="882" b="1"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1619667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4/30/2024 12:17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0456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The labs are updated on a regular basis. For the latest information please visit: </a:t>
            </a:r>
          </a:p>
          <a:p>
            <a:r>
              <a:rPr lang="en-US" b="0" dirty="0">
                <a:solidFill>
                  <a:srgbClr val="000000"/>
                </a:solidFill>
                <a:effectLst/>
                <a:latin typeface="Consolas" panose="020B0609020204030204" pitchFamily="49" charset="0"/>
              </a:rPr>
              <a:t>    </a:t>
            </a:r>
          </a:p>
          <a:p>
            <a:r>
              <a:rPr lang="en-US" b="0" dirty="0">
                <a:solidFill>
                  <a:srgbClr val="A31515"/>
                </a:solidFill>
                <a:effectLst/>
                <a:latin typeface="Consolas" panose="020B0609020204030204" pitchFamily="49" charset="0"/>
              </a:rPr>
              <a:t>https://microsoftlearning.github.io/AZ400-DesigningandImplementingMicrosoftDevOpsSolutions/</a:t>
            </a:r>
            <a:endParaRPr lang="en-US" b="0" dirty="0">
              <a:solidFill>
                <a:srgbClr val="000000"/>
              </a:solidFill>
              <a:effectLst/>
              <a:latin typeface="Consolas" panose="020B0609020204030204" pitchFamily="49" charset="0"/>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9352273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41326064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a:t>Q1 Answer</a:t>
            </a:r>
            <a:r>
              <a:rPr lang="en-US"/>
              <a:t>: </a:t>
            </a:r>
            <a:r>
              <a:rPr lang="en-US" b="0" i="0" u="none" strike="noStrike">
                <a:effectLst/>
                <a:latin typeface="&amp;quot"/>
              </a:rPr>
              <a:t>Easy to re-use across different environments, Easier to manage and maintain your code, Easier to troubleshoot, Easier to extend and add to your existing infrastructure definitions</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a:solidFill>
                  <a:schemeClr val="tx1"/>
                </a:solidFill>
                <a:effectLst/>
                <a:latin typeface="Segoe UI Light" pitchFamily="34" charset="0"/>
                <a:ea typeface="+mn-ea"/>
                <a:cs typeface="+mn-cs"/>
              </a:rPr>
              <a:t>Q2 Answer</a:t>
            </a:r>
            <a:r>
              <a:rPr lang="en-US" sz="882" b="0" i="0" kern="1200">
                <a:solidFill>
                  <a:schemeClr val="tx1"/>
                </a:solidFill>
                <a:effectLst/>
                <a:latin typeface="Segoe UI Light" pitchFamily="34" charset="0"/>
                <a:ea typeface="+mn-ea"/>
                <a:cs typeface="+mn-cs"/>
              </a:rPr>
              <a:t>: Declarative</a:t>
            </a:r>
          </a:p>
          <a:p>
            <a:pPr algn="l"/>
            <a:r>
              <a:rPr lang="en-US" b="0" i="0" u="none" strike="noStrike">
                <a:effectLst/>
                <a:latin typeface="&amp;quot"/>
              </a:rPr>
              <a:t>Declarative is the correct answer. The declarative approach states what the final state should be. When run, the script or definition will initialize or configure the machine to have the finished state that was declared, without defining how that final state should be achieved.</a:t>
            </a:r>
          </a:p>
          <a:p>
            <a:pPr algn="l"/>
            <a:r>
              <a:rPr lang="en-US" b="0" i="0" u="none" strike="noStrike">
                <a:effectLst/>
                <a:latin typeface="&amp;quot"/>
              </a:rPr>
              <a:t>All other answers are incorrect. Scripted is not a methodology, and in the imperative approach, the script states the how for the final state of the machine by executing through the steps to get to the finished state. It defines what the final state needs to be, but also includes how to achieve that final state. Object-oriented is a coding methodology but does include methodologies for how states and outcomes are to be achieved.</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a:solidFill>
                  <a:schemeClr val="tx1"/>
                </a:solidFill>
                <a:effectLst/>
                <a:latin typeface="Segoe UI Light" pitchFamily="34" charset="0"/>
                <a:ea typeface="+mn-ea"/>
                <a:cs typeface="+mn-cs"/>
              </a:rPr>
              <a:t>Q3 Answer</a:t>
            </a:r>
            <a:r>
              <a:rPr lang="en-US" sz="882" b="0" i="0" kern="1200">
                <a:solidFill>
                  <a:schemeClr val="tx1"/>
                </a:solidFill>
                <a:effectLst/>
                <a:latin typeface="Segoe UI Light" pitchFamily="34" charset="0"/>
                <a:ea typeface="+mn-ea"/>
                <a:cs typeface="+mn-cs"/>
              </a:rPr>
              <a:t>: </a:t>
            </a:r>
            <a:r>
              <a:rPr lang="en-US" b="0" i="0" u="none" strike="noStrike">
                <a:effectLst/>
                <a:latin typeface="Segoe UI" panose="020B0502040204020203" pitchFamily="34" charset="0"/>
              </a:rPr>
              <a:t>Idempotency is the correct answer. It is a mathematical term that can be used in the context of Infrastructure as Code and Configuration as Code, as the ability to apply one or more operation against a resource, resulting in the same outcome.</a:t>
            </a:r>
          </a:p>
          <a:p>
            <a:pPr algn="l">
              <a:buFont typeface="Arial" panose="020B0604020202020204" pitchFamily="34" charset="0"/>
              <a:buNone/>
            </a:pPr>
            <a:r>
              <a:rPr lang="en-US" sz="882" b="1" i="0" kern="1200">
                <a:solidFill>
                  <a:schemeClr val="tx1"/>
                </a:solidFill>
                <a:effectLst/>
                <a:latin typeface="Segoe UI Light" pitchFamily="34" charset="0"/>
                <a:ea typeface="+mn-ea"/>
                <a:cs typeface="+mn-cs"/>
              </a:rPr>
              <a:t>Q4 Answer</a:t>
            </a:r>
            <a:r>
              <a:rPr lang="en-US" sz="882" b="0" i="0" kern="1200">
                <a:solidFill>
                  <a:schemeClr val="tx1"/>
                </a:solidFill>
                <a:effectLst/>
                <a:latin typeface="Segoe UI Light" pitchFamily="34" charset="0"/>
                <a:ea typeface="+mn-ea"/>
                <a:cs typeface="+mn-cs"/>
              </a:rPr>
              <a:t>: configuration Drift. </a:t>
            </a:r>
            <a:r>
              <a:rPr lang="en-US" b="0" i="0" u="none" strike="noStrike">
                <a:effectLst/>
                <a:latin typeface="Segoe UI" panose="020B0502040204020203" pitchFamily="34" charset="0"/>
              </a:rPr>
              <a:t>Configuration drift is the correct answer. It is the process whereby a set of resources change their state over time from the original state in which they were deployed.</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882" b="1" i="0" kern="1200">
                <a:solidFill>
                  <a:schemeClr val="tx1"/>
                </a:solidFill>
                <a:effectLst/>
                <a:latin typeface="Segoe UI Light" pitchFamily="34" charset="0"/>
                <a:ea typeface="+mn-ea"/>
                <a:cs typeface="+mn-cs"/>
              </a:rPr>
              <a:t>Q5 Answer</a:t>
            </a:r>
            <a:r>
              <a:rPr lang="en-US" sz="882" b="0" i="0" kern="1200">
                <a:solidFill>
                  <a:schemeClr val="tx1"/>
                </a:solidFill>
                <a:effectLst/>
                <a:latin typeface="Segoe UI Light" pitchFamily="34" charset="0"/>
                <a:ea typeface="+mn-ea"/>
                <a:cs typeface="+mn-cs"/>
              </a:rPr>
              <a:t>: </a:t>
            </a:r>
            <a:r>
              <a:rPr lang="en-US" b="0" i="0" u="none" strike="noStrike">
                <a:effectLst/>
                <a:latin typeface="Segoe UI" panose="020B0502040204020203" pitchFamily="34" charset="0"/>
              </a:rPr>
              <a:t>Incremental is the correct answer.</a:t>
            </a:r>
          </a:p>
          <a:p>
            <a:pPr algn="l">
              <a:buFont typeface="Arial" panose="020B0604020202020204" pitchFamily="34" charset="0"/>
              <a:buNone/>
            </a:pPr>
            <a:endParaRPr lang="en-US" b="0" i="0" u="none" strike="noStrike"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4/30/2024 12:17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40920605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a:t>Q6 Answer</a:t>
            </a:r>
            <a:r>
              <a:rPr lang="en-US"/>
              <a:t>: </a:t>
            </a:r>
            <a:r>
              <a:rPr lang="en-US" b="0" i="0" u="none" strike="noStrike">
                <a:effectLst/>
                <a:latin typeface="&amp;quot"/>
              </a:rPr>
              <a:t>Bicep uses implicit dependency using symbolic names and parent child properties.</a:t>
            </a:r>
          </a:p>
          <a:p>
            <a:pPr algn="l"/>
            <a:r>
              <a:rPr lang="en-US" sz="882" b="1" i="0" kern="1200">
                <a:solidFill>
                  <a:schemeClr val="tx1"/>
                </a:solidFill>
                <a:effectLst/>
                <a:latin typeface="Segoe UI Light" pitchFamily="34" charset="0"/>
                <a:ea typeface="+mn-ea"/>
                <a:cs typeface="+mn-cs"/>
              </a:rPr>
              <a:t>Q7 Answer</a:t>
            </a:r>
            <a:r>
              <a:rPr lang="en-US" sz="882" b="0" i="0" kern="1200">
                <a:solidFill>
                  <a:schemeClr val="tx1"/>
                </a:solidFill>
                <a:effectLst/>
                <a:latin typeface="Segoe UI Light" pitchFamily="34" charset="0"/>
                <a:ea typeface="+mn-ea"/>
                <a:cs typeface="+mn-cs"/>
              </a:rPr>
              <a:t>: The webAppName parameter will have a different value every time the template gets deployed.</a:t>
            </a:r>
            <a:endParaRPr lang="en-US" b="0" i="0" u="none" strike="noStrike">
              <a:effectLst/>
              <a:latin typeface="&amp;quo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a:solidFill>
                  <a:schemeClr val="tx1"/>
                </a:solidFill>
                <a:effectLst/>
                <a:latin typeface="Segoe UI Light" pitchFamily="34" charset="0"/>
                <a:ea typeface="+mn-ea"/>
                <a:cs typeface="+mn-cs"/>
              </a:rPr>
              <a:t>Q8 Answer</a:t>
            </a:r>
            <a:r>
              <a:rPr lang="en-US" sz="882" b="0" i="0" kern="1200">
                <a:solidFill>
                  <a:schemeClr val="tx1"/>
                </a:solidFill>
                <a:effectLst/>
                <a:latin typeface="Segoe UI Light" pitchFamily="34" charset="0"/>
                <a:ea typeface="+mn-ea"/>
                <a:cs typeface="+mn-cs"/>
              </a:rPr>
              <a:t>: </a:t>
            </a:r>
            <a:r>
              <a:rPr lang="en-US" b="0" i="0" u="none" strike="noStrike">
                <a:effectLst/>
                <a:latin typeface="Segoe UI" panose="020B0502040204020203" pitchFamily="34" charset="0"/>
              </a:rPr>
              <a:t>By defining a module and referencing it in other files.</a:t>
            </a:r>
            <a:endParaRPr lang="en-US" b="0" i="0" u="none" strike="noStrike"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4/30/2024 12:17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789653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Could discuss definitions and understanding of Configuration Management such as:</a:t>
            </a:r>
          </a:p>
          <a:p>
            <a:pPr lvl="1">
              <a:buFont typeface="Arial" panose="020B0604020202020204" pitchFamily="34" charset="0"/>
              <a:buChar char="•"/>
            </a:pPr>
            <a:r>
              <a:rPr lang="en-US" sz="2400"/>
              <a:t>Automated management of configuration via scripts</a:t>
            </a:r>
          </a:p>
          <a:p>
            <a:pPr lvl="1">
              <a:buFont typeface="Arial" panose="020B0604020202020204" pitchFamily="34" charset="0"/>
              <a:buChar char="•"/>
            </a:pPr>
            <a:r>
              <a:rPr lang="en-US" sz="2400"/>
              <a:t>Scripts define the configuration of an application, and the environment and infrastructure required to support it</a:t>
            </a:r>
          </a:p>
          <a:p>
            <a:pPr lvl="1">
              <a:buFont typeface="Arial" panose="020B0604020202020204" pitchFamily="34" charset="0"/>
              <a:buChar char="•"/>
            </a:pPr>
            <a:r>
              <a:rPr lang="en-US" sz="2400"/>
              <a:t>Lighter-weight executable configurations</a:t>
            </a:r>
          </a:p>
          <a:p>
            <a:pPr lvl="1">
              <a:buFont typeface="Arial" panose="020B0604020202020204" pitchFamily="34" charset="0"/>
              <a:buChar char="•"/>
            </a:pPr>
            <a:r>
              <a:rPr lang="en-US" sz="2400"/>
              <a:t>Enable the scripting and automation of environment configuration</a:t>
            </a:r>
          </a:p>
          <a:p>
            <a:pPr lvl="1">
              <a:buFont typeface="Arial" panose="020B0604020202020204" pitchFamily="34" charset="0"/>
              <a:buChar char="•"/>
            </a:pPr>
            <a:r>
              <a:rPr lang="en-US" sz="2400" i="1"/>
              <a:t>Infrastructure as Code</a:t>
            </a:r>
            <a:r>
              <a:rPr lang="en-US" sz="2400"/>
              <a:t> can describe both provisioning and configuration of environments</a:t>
            </a:r>
          </a:p>
          <a:p>
            <a:pPr lvl="1">
              <a:buFont typeface="Arial" panose="020B0604020202020204" pitchFamily="34" charset="0"/>
              <a:buChar char="•"/>
            </a:pPr>
            <a:r>
              <a:rPr lang="en-US" sz="2400"/>
              <a:t>This model scales better across multiple servers than a manual deployment would</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729725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Could mention that Imperative can also be known or called as procedural. And Declarative can sometimes be referred to as functional.</a:t>
            </a:r>
          </a:p>
          <a:p>
            <a:endParaRPr lang="en-US"/>
          </a:p>
          <a:p>
            <a:r>
              <a:rPr lang="en-US"/>
              <a:t>Declarative abstracts away the methodology of how a state is achieved. </a:t>
            </a:r>
          </a:p>
          <a:p>
            <a:endParaRPr lang="en-US"/>
          </a:p>
          <a:p>
            <a:r>
              <a:rPr lang="en-IE" sz="882" b="0" i="0" u="none" strike="noStrike" kern="1200">
                <a:solidFill>
                  <a:schemeClr val="tx1"/>
                </a:solidFill>
                <a:effectLst/>
                <a:latin typeface="Segoe UI Light" pitchFamily="34" charset="0"/>
                <a:ea typeface="+mn-ea"/>
                <a:cs typeface="+mn-cs"/>
              </a:rPr>
              <a:t>A </a:t>
            </a:r>
            <a:r>
              <a:rPr lang="en-IE" sz="882" b="0" i="1" u="none" strike="noStrike" kern="1200">
                <a:solidFill>
                  <a:schemeClr val="tx1"/>
                </a:solidFill>
                <a:effectLst/>
                <a:latin typeface="Segoe UI Light" pitchFamily="34" charset="0"/>
                <a:ea typeface="+mn-ea"/>
                <a:cs typeface="+mn-cs"/>
              </a:rPr>
              <a:t>declarative</a:t>
            </a:r>
            <a:r>
              <a:rPr lang="en-IE" sz="882" b="0" i="0" u="none" strike="noStrike" kern="1200">
                <a:solidFill>
                  <a:schemeClr val="tx1"/>
                </a:solidFill>
                <a:effectLst/>
                <a:latin typeface="Segoe UI Light" pitchFamily="34" charset="0"/>
                <a:ea typeface="+mn-ea"/>
                <a:cs typeface="+mn-cs"/>
              </a:rPr>
              <a:t> approach would generally be the preferred option where ease of use is the main goal. Azure Resource Manager template files are an example of a declarative automation approach.</a:t>
            </a:r>
          </a:p>
          <a:p>
            <a:endParaRPr lang="en-IE" sz="882" b="0" i="0" u="none" strike="noStrike" kern="1200">
              <a:solidFill>
                <a:schemeClr val="tx1"/>
              </a:solidFill>
              <a:effectLst/>
              <a:latin typeface="Segoe UI Light" pitchFamily="34" charset="0"/>
              <a:ea typeface="+mn-ea"/>
              <a:cs typeface="+mn-cs"/>
            </a:endParaRPr>
          </a:p>
          <a:p>
            <a:r>
              <a:rPr lang="en-IE" sz="882" b="0" i="0" u="none" strike="noStrike" kern="1200">
                <a:solidFill>
                  <a:schemeClr val="tx1"/>
                </a:solidFill>
                <a:effectLst/>
                <a:latin typeface="Segoe UI Light" pitchFamily="34" charset="0"/>
                <a:ea typeface="+mn-ea"/>
                <a:cs typeface="+mn-cs"/>
              </a:rPr>
              <a:t>An </a:t>
            </a:r>
            <a:r>
              <a:rPr lang="en-IE" sz="882" b="0" i="1" u="none" strike="noStrike" kern="1200">
                <a:solidFill>
                  <a:schemeClr val="tx1"/>
                </a:solidFill>
                <a:effectLst/>
                <a:latin typeface="Segoe UI Light" pitchFamily="34" charset="0"/>
                <a:ea typeface="+mn-ea"/>
                <a:cs typeface="+mn-cs"/>
              </a:rPr>
              <a:t>imperative</a:t>
            </a:r>
            <a:r>
              <a:rPr lang="en-IE" sz="882" b="0" i="0" u="none" strike="noStrike" kern="1200">
                <a:solidFill>
                  <a:schemeClr val="tx1"/>
                </a:solidFill>
                <a:effectLst/>
                <a:latin typeface="Segoe UI Light" pitchFamily="34" charset="0"/>
                <a:ea typeface="+mn-ea"/>
                <a:cs typeface="+mn-cs"/>
              </a:rPr>
              <a:t> approach may have some advantages where there are complex scenarios where changes in the environment take place relatively frequently, which need to be accounted for in your code.</a:t>
            </a:r>
          </a:p>
          <a:p>
            <a:endParaRPr lang="en-IE" sz="882" b="0" i="0" u="none" strike="noStrike" kern="1200">
              <a:solidFill>
                <a:schemeClr val="tx1"/>
              </a:solidFill>
              <a:effectLst/>
              <a:latin typeface="Segoe UI Light" pitchFamily="34" charset="0"/>
              <a:ea typeface="+mn-ea"/>
              <a:cs typeface="+mn-cs"/>
            </a:endParaRPr>
          </a:p>
          <a:p>
            <a:r>
              <a:rPr lang="en-IE" sz="882" b="0" i="0" u="none" strike="noStrike" kern="1200">
                <a:solidFill>
                  <a:schemeClr val="tx1"/>
                </a:solidFill>
                <a:effectLst/>
                <a:latin typeface="Segoe UI Light" pitchFamily="34" charset="0"/>
                <a:ea typeface="+mn-ea"/>
                <a:cs typeface="+mn-cs"/>
              </a:rPr>
              <a:t>There is no absolute on which is the best approach to take, and individual tools may be able to be used in either </a:t>
            </a:r>
            <a:r>
              <a:rPr lang="en-IE" sz="882" b="0" i="1" u="none" strike="noStrike" kern="1200">
                <a:solidFill>
                  <a:schemeClr val="tx1"/>
                </a:solidFill>
                <a:effectLst/>
                <a:latin typeface="Segoe UI Light" pitchFamily="34" charset="0"/>
                <a:ea typeface="+mn-ea"/>
                <a:cs typeface="+mn-cs"/>
              </a:rPr>
              <a:t>declarative</a:t>
            </a:r>
            <a:r>
              <a:rPr lang="en-IE" sz="882" b="0" i="0" u="none" strike="noStrike" kern="1200">
                <a:solidFill>
                  <a:schemeClr val="tx1"/>
                </a:solidFill>
                <a:effectLst/>
                <a:latin typeface="Segoe UI Light" pitchFamily="34" charset="0"/>
                <a:ea typeface="+mn-ea"/>
                <a:cs typeface="+mn-cs"/>
              </a:rPr>
              <a:t> or </a:t>
            </a:r>
            <a:r>
              <a:rPr lang="en-IE" sz="882" b="0" i="1" u="none" strike="noStrike" kern="1200">
                <a:solidFill>
                  <a:schemeClr val="tx1"/>
                </a:solidFill>
                <a:effectLst/>
                <a:latin typeface="Segoe UI Light" pitchFamily="34" charset="0"/>
                <a:ea typeface="+mn-ea"/>
                <a:cs typeface="+mn-cs"/>
              </a:rPr>
              <a:t>imperative</a:t>
            </a:r>
            <a:r>
              <a:rPr lang="en-IE" sz="882" b="0" i="0" u="none" strike="noStrike" kern="1200">
                <a:solidFill>
                  <a:schemeClr val="tx1"/>
                </a:solidFill>
                <a:effectLst/>
                <a:latin typeface="Segoe UI Light" pitchFamily="34" charset="0"/>
                <a:ea typeface="+mn-ea"/>
                <a:cs typeface="+mn-cs"/>
              </a:rPr>
              <a:t> forms. The best approach for you to take will depend on your particular needs</a:t>
            </a:r>
            <a:endParaRPr lang="en-IE"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588494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u="none" strike="noStrike" kern="1200">
                <a:solidFill>
                  <a:schemeClr val="tx1"/>
                </a:solidFill>
                <a:effectLst/>
                <a:latin typeface="Segoe UI Light" pitchFamily="34" charset="0"/>
                <a:ea typeface="+mn-ea"/>
                <a:cs typeface="+mn-cs"/>
              </a:rPr>
              <a:t>Idempotence</a:t>
            </a:r>
            <a:r>
              <a:rPr lang="en-US" sz="882" b="0" i="0" u="none" strike="noStrike" kern="1200">
                <a:solidFill>
                  <a:schemeClr val="tx1"/>
                </a:solidFill>
                <a:effectLst/>
                <a:latin typeface="Segoe UI Light" pitchFamily="34" charset="0"/>
                <a:ea typeface="+mn-ea"/>
                <a:cs typeface="+mn-cs"/>
              </a:rPr>
              <a:t> – mathematical term used in the context of infrastructure and configuration as code, referring to the ability to apply one or more operations against a resource, resulting in the same outcome.</a:t>
            </a:r>
          </a:p>
          <a:p>
            <a:endParaRPr lang="en-US" sz="882" b="0" i="0" u="none" strike="noStrike"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a:solidFill>
                  <a:schemeClr val="tx1"/>
                </a:solidFill>
                <a:effectLst/>
                <a:latin typeface="Segoe UI Light" pitchFamily="34" charset="0"/>
                <a:ea typeface="+mn-ea"/>
                <a:cs typeface="+mn-cs"/>
              </a:rPr>
              <a:t>For more information about </a:t>
            </a:r>
            <a:r>
              <a:rPr lang="en-US" sz="882" b="0" i="1" u="none" strike="noStrike" kern="1200">
                <a:solidFill>
                  <a:schemeClr val="tx1"/>
                </a:solidFill>
                <a:effectLst/>
                <a:latin typeface="Segoe UI Light" pitchFamily="34" charset="0"/>
                <a:ea typeface="+mn-ea"/>
                <a:cs typeface="+mn-cs"/>
              </a:rPr>
              <a:t>idempotence</a:t>
            </a:r>
            <a:r>
              <a:rPr lang="en-US" sz="882" b="0" i="0" u="none" strike="noStrike" kern="1200">
                <a:solidFill>
                  <a:schemeClr val="tx1"/>
                </a:solidFill>
                <a:effectLst/>
                <a:latin typeface="Segoe UI Light" pitchFamily="34" charset="0"/>
                <a:ea typeface="+mn-ea"/>
                <a:cs typeface="+mn-cs"/>
              </a:rPr>
              <a:t> in general and in the context of Azure, see - https://www.wintellect.com/idempotency-for-windows-azure-message-queues/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092662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4/30/2024 12:17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5093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Can discuss some of the benefits of using ARM templates when deploying and configuring resources in Azure.</a:t>
            </a:r>
            <a:endParaRPr lang="en-US" b="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4/30/2024 12:17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0759089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133453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250209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237712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323531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294254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644987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598758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30620103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942562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0320979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7566891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35680400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565139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87442135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6308370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2803169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6601586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5690291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11443373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405177436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5483682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22134182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14949160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116743199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261457716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102709891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232845315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41866584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36349081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160093098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40435164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127698072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136331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41197496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51469344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75127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26501230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7913977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33526467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15465712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102229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98328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780289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4039184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40148639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3328879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2" name="Footer Placeholder 10">
            <a:extLst>
              <a:ext uri="{FF2B5EF4-FFF2-40B4-BE49-F238E27FC236}">
                <a16:creationId xmlns:a16="http://schemas.microsoft.com/office/drawing/2014/main" id="{91010A63-B7F0-F2E2-B929-AA7970F2846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endParaRPr lang="en-US" dirty="0">
              <a:solidFill>
                <a:srgbClr val="000000"/>
              </a:solidFill>
            </a:endParaRP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53865482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36629466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943855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65507854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242718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1714789993"/>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8" r:id="rId6"/>
    <p:sldLayoutId id="2147484739" r:id="rId7"/>
    <p:sldLayoutId id="2147484740" r:id="rId8"/>
    <p:sldLayoutId id="2147484741" r:id="rId9"/>
    <p:sldLayoutId id="2147484742" r:id="rId10"/>
    <p:sldLayoutId id="2147484743" r:id="rId11"/>
    <p:sldLayoutId id="2147484744" r:id="rId12"/>
    <p:sldLayoutId id="2147484745" r:id="rId13"/>
    <p:sldLayoutId id="2147484746" r:id="rId14"/>
    <p:sldLayoutId id="2147484747" r:id="rId15"/>
    <p:sldLayoutId id="2147484748" r:id="rId16"/>
    <p:sldLayoutId id="2147484749" r:id="rId17"/>
    <p:sldLayoutId id="2147484750" r:id="rId18"/>
    <p:sldLayoutId id="2147484751" r:id="rId19"/>
    <p:sldLayoutId id="2147484752" r:id="rId20"/>
    <p:sldLayoutId id="2147484753" r:id="rId21"/>
    <p:sldLayoutId id="2147484754" r:id="rId22"/>
    <p:sldLayoutId id="2147484755" r:id="rId23"/>
    <p:sldLayoutId id="2147484756" r:id="rId24"/>
    <p:sldLayoutId id="2147484757" r:id="rId25"/>
    <p:sldLayoutId id="2147484758" r:id="rId26"/>
    <p:sldLayoutId id="2147484759" r:id="rId27"/>
    <p:sldLayoutId id="2147484760" r:id="rId28"/>
    <p:sldLayoutId id="2147484761" r:id="rId29"/>
    <p:sldLayoutId id="2147484762" r:id="rId30"/>
    <p:sldLayoutId id="2147484763" r:id="rId31"/>
    <p:sldLayoutId id="2147484764" r:id="rId32"/>
    <p:sldLayoutId id="2147484765" r:id="rId33"/>
    <p:sldLayoutId id="2147484766" r:id="rId34"/>
    <p:sldLayoutId id="2147484767" r:id="rId35"/>
    <p:sldLayoutId id="2147484768" r:id="rId36"/>
    <p:sldLayoutId id="2147484769" r:id="rId37"/>
    <p:sldLayoutId id="2147484770" r:id="rId38"/>
    <p:sldLayoutId id="2147484771" r:id="rId39"/>
    <p:sldLayoutId id="2147484772" r:id="rId40"/>
    <p:sldLayoutId id="2147484773" r:id="rId41"/>
    <p:sldLayoutId id="2147484774" r:id="rId42"/>
    <p:sldLayoutId id="2147484775" r:id="rId43"/>
    <p:sldLayoutId id="2147484776" r:id="rId44"/>
    <p:sldLayoutId id="2147484777" r:id="rId45"/>
    <p:sldLayoutId id="2147484778" r:id="rId46"/>
    <p:sldLayoutId id="2147484779" r:id="rId47"/>
    <p:sldLayoutId id="2147484780" r:id="rId48"/>
    <p:sldLayoutId id="2147484781" r:id="rId49"/>
    <p:sldLayoutId id="2147484782" r:id="rId50"/>
    <p:sldLayoutId id="2147484783" r:id="rId51"/>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00.png"/><Relationship Id="rId2" Type="http://schemas.openxmlformats.org/officeDocument/2006/relationships/notesSlide" Target="../notesSlides/notesSlide12.xml"/><Relationship Id="rId1" Type="http://schemas.openxmlformats.org/officeDocument/2006/relationships/slideLayout" Target="../slideLayouts/slideLayout46.xml"/><Relationship Id="rId6" Type="http://schemas.openxmlformats.org/officeDocument/2006/relationships/customXml" Target="../ink/ink2.xml"/><Relationship Id="rId5" Type="http://schemas.openxmlformats.org/officeDocument/2006/relationships/image" Target="../media/image190.png"/><Relationship Id="rId4" Type="http://schemas.openxmlformats.org/officeDocument/2006/relationships/customXml" Target="../ink/ink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hyperlink" Target="https://marketplace.visualstudio.com/items?itemName=ms-azuretools.vscode-bicep" TargetMode="External"/><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9.xml"/><Relationship Id="rId1" Type="http://schemas.openxmlformats.org/officeDocument/2006/relationships/slideLayout" Target="../slideLayouts/slideLayout36.xml"/><Relationship Id="rId4" Type="http://schemas.openxmlformats.org/officeDocument/2006/relationships/image" Target="../media/image24.wmf"/></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27.w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9912" y="1582340"/>
            <a:ext cx="5686955" cy="3077766"/>
          </a:xfrm>
        </p:spPr>
        <p:txBody>
          <a:bodyPr/>
          <a:lstStyle/>
          <a:p>
            <a:r>
              <a:rPr lang="en-US" dirty="0"/>
              <a:t>AZ-400.00</a:t>
            </a:r>
            <a:br>
              <a:rPr lang="en-US" dirty="0"/>
            </a:br>
            <a:r>
              <a:rPr lang="en-US" dirty="0"/>
              <a:t>Learning Path 05:</a:t>
            </a:r>
            <a:br>
              <a:rPr lang="en-US" dirty="0"/>
            </a:br>
            <a:r>
              <a:rPr lang="en-US" dirty="0"/>
              <a:t>Manage infrastructure </a:t>
            </a:r>
            <a:br>
              <a:rPr lang="en-US" dirty="0"/>
            </a:br>
            <a:r>
              <a:rPr lang="en-US" dirty="0"/>
              <a:t>as code using Azure </a:t>
            </a:r>
            <a:br>
              <a:rPr lang="en-US" dirty="0"/>
            </a:br>
            <a:r>
              <a:rPr lang="en-US" dirty="0"/>
              <a:t>and DSC</a:t>
            </a:r>
          </a:p>
        </p:txBody>
      </p:sp>
      <p:sp>
        <p:nvSpPr>
          <p:cNvPr id="3" name="Text Placeholder 2">
            <a:extLst>
              <a:ext uri="{FF2B5EF4-FFF2-40B4-BE49-F238E27FC236}">
                <a16:creationId xmlns:a16="http://schemas.microsoft.com/office/drawing/2014/main" id="{1E2FAFFF-1CCD-5935-2E5F-0D82BD641FAD}"/>
              </a:ext>
            </a:extLst>
          </p:cNvPr>
          <p:cNvSpPr>
            <a:spLocks noGrp="1"/>
          </p:cNvSpPr>
          <p:nvPr>
            <p:ph type="body" sz="quarter" idx="13"/>
          </p:nvPr>
        </p:nvSpPr>
        <p:spPr/>
        <p:txBody>
          <a:bodyPr/>
          <a:lstStyle/>
          <a:p>
            <a:endParaRPr lang="en-IN"/>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vert="horz" wrap="square" lIns="0" tIns="0" rIns="0" bIns="0" rtlCol="0" anchor="ctr" anchorCtr="0">
            <a:spAutoFit/>
          </a:bodyPr>
          <a:lstStyle/>
          <a:p>
            <a:r>
              <a:rPr lang="en-US" dirty="0"/>
              <a:t>Module 02: Create Azure resources using Azure Resource Manager templates</a:t>
            </a:r>
          </a:p>
        </p:txBody>
      </p:sp>
    </p:spTree>
    <p:extLst>
      <p:ext uri="{BB962C8B-B14F-4D97-AF65-F5344CB8AC3E}">
        <p14:creationId xmlns:p14="http://schemas.microsoft.com/office/powerpoint/2010/main" val="17733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1" y="585216"/>
            <a:ext cx="9310481" cy="492443"/>
          </a:xfrm>
        </p:spPr>
        <p:txBody>
          <a:bodyPr/>
          <a:lstStyle/>
          <a:p>
            <a:r>
              <a:rPr lang="en-US" dirty="0"/>
              <a:t>Why use Azure Resource Manager templates?</a:t>
            </a:r>
          </a:p>
        </p:txBody>
      </p:sp>
      <p:grpSp>
        <p:nvGrpSpPr>
          <p:cNvPr id="20" name="Group 19">
            <a:extLst>
              <a:ext uri="{FF2B5EF4-FFF2-40B4-BE49-F238E27FC236}">
                <a16:creationId xmlns:a16="http://schemas.microsoft.com/office/drawing/2014/main" id="{8C4F08D1-7C79-A5CB-0102-1DED5E706E93}"/>
              </a:ext>
              <a:ext uri="{C183D7F6-B498-43B3-948B-1728B52AA6E4}">
                <adec:decorative xmlns:adec="http://schemas.microsoft.com/office/drawing/2017/decorative" val="1"/>
              </a:ext>
            </a:extLst>
          </p:cNvPr>
          <p:cNvGrpSpPr>
            <a:grpSpLocks noChangeAspect="1"/>
          </p:cNvGrpSpPr>
          <p:nvPr/>
        </p:nvGrpSpPr>
        <p:grpSpPr>
          <a:xfrm>
            <a:off x="590755" y="1462440"/>
            <a:ext cx="640080" cy="640080"/>
            <a:chOff x="581787" y="1338617"/>
            <a:chExt cx="769327" cy="769327"/>
          </a:xfrm>
        </p:grpSpPr>
        <p:sp>
          <p:nvSpPr>
            <p:cNvPr id="21" name="Oval 20" descr="icon of a finger pushing a button">
              <a:extLst>
                <a:ext uri="{FF2B5EF4-FFF2-40B4-BE49-F238E27FC236}">
                  <a16:creationId xmlns:a16="http://schemas.microsoft.com/office/drawing/2014/main" id="{CF2A28C6-C692-3D22-C464-58CD9117AFFF}"/>
                </a:ext>
              </a:extLst>
            </p:cNvPr>
            <p:cNvSpPr/>
            <p:nvPr/>
          </p:nvSpPr>
          <p:spPr bwMode="auto">
            <a:xfrm>
              <a:off x="581787" y="1338617"/>
              <a:ext cx="769327" cy="769327"/>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Database_EFC7" title="Icon of a cylinder">
              <a:extLst>
                <a:ext uri="{FF2B5EF4-FFF2-40B4-BE49-F238E27FC236}">
                  <a16:creationId xmlns:a16="http://schemas.microsoft.com/office/drawing/2014/main" id="{1F9FA26A-09F5-A33D-6717-1213BCFA5EB2}"/>
                </a:ext>
              </a:extLst>
            </p:cNvPr>
            <p:cNvSpPr>
              <a:spLocks noChangeAspect="1" noEditPoints="1"/>
            </p:cNvSpPr>
            <p:nvPr/>
          </p:nvSpPr>
          <p:spPr bwMode="auto">
            <a:xfrm>
              <a:off x="808507" y="151854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a:extLst>
              <a:ext uri="{FF2B5EF4-FFF2-40B4-BE49-F238E27FC236}">
                <a16:creationId xmlns:a16="http://schemas.microsoft.com/office/drawing/2014/main" id="{CF8AA48B-9DAD-D3BC-94CD-E20C69F6955E}"/>
              </a:ext>
            </a:extLst>
          </p:cNvPr>
          <p:cNvSpPr>
            <a:spLocks noGrp="1"/>
          </p:cNvSpPr>
          <p:nvPr>
            <p:ph type="body" sz="quarter" idx="11"/>
          </p:nvPr>
        </p:nvSpPr>
        <p:spPr/>
        <p:txBody>
          <a:bodyPr/>
          <a:lstStyle/>
          <a:p>
            <a:pPr>
              <a:lnSpc>
                <a:spcPct val="100000"/>
              </a:lnSpc>
            </a:pPr>
            <a:r>
              <a:rPr lang="en-US" sz="2200" dirty="0"/>
              <a:t>Make deployments faster and more repeatable</a:t>
            </a:r>
          </a:p>
        </p:txBody>
      </p:sp>
      <p:grpSp>
        <p:nvGrpSpPr>
          <p:cNvPr id="32" name="Group 31">
            <a:extLst>
              <a:ext uri="{FF2B5EF4-FFF2-40B4-BE49-F238E27FC236}">
                <a16:creationId xmlns:a16="http://schemas.microsoft.com/office/drawing/2014/main" id="{21CF5462-FF39-5325-EF5A-2A1B4B1E275B}"/>
              </a:ext>
              <a:ext uri="{C183D7F6-B498-43B3-948B-1728B52AA6E4}">
                <adec:decorative xmlns:adec="http://schemas.microsoft.com/office/drawing/2017/decorative" val="1"/>
              </a:ext>
            </a:extLst>
          </p:cNvPr>
          <p:cNvGrpSpPr>
            <a:grpSpLocks noChangeAspect="1"/>
          </p:cNvGrpSpPr>
          <p:nvPr/>
        </p:nvGrpSpPr>
        <p:grpSpPr>
          <a:xfrm>
            <a:off x="590755" y="2317349"/>
            <a:ext cx="640080" cy="640080"/>
            <a:chOff x="4357547" y="1338617"/>
            <a:chExt cx="769327" cy="769327"/>
          </a:xfrm>
        </p:grpSpPr>
        <p:sp>
          <p:nvSpPr>
            <p:cNvPr id="33" name="Oval 32" descr="icon of a finger pushing a button">
              <a:extLst>
                <a:ext uri="{FF2B5EF4-FFF2-40B4-BE49-F238E27FC236}">
                  <a16:creationId xmlns:a16="http://schemas.microsoft.com/office/drawing/2014/main" id="{95D46C27-C2D8-B767-A73F-DC3D5D46EAD5}"/>
                </a:ext>
              </a:extLst>
            </p:cNvPr>
            <p:cNvSpPr/>
            <p:nvPr/>
          </p:nvSpPr>
          <p:spPr bwMode="auto">
            <a:xfrm>
              <a:off x="4357547" y="1338617"/>
              <a:ext cx="769327" cy="769327"/>
            </a:xfrm>
            <a:prstGeom prst="ellipse">
              <a:avLst/>
            </a:prstGeom>
            <a:solidFill>
              <a:srgbClr val="C73ECC"/>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96" title="Icon of a gear with a wrench">
              <a:extLst>
                <a:ext uri="{FF2B5EF4-FFF2-40B4-BE49-F238E27FC236}">
                  <a16:creationId xmlns:a16="http://schemas.microsoft.com/office/drawing/2014/main" id="{41958F76-528C-5BF7-B671-5E09E263CE46}"/>
                </a:ext>
              </a:extLst>
            </p:cNvPr>
            <p:cNvSpPr>
              <a:spLocks noChangeAspect="1" noEditPoints="1"/>
            </p:cNvSpPr>
            <p:nvPr/>
          </p:nvSpPr>
          <p:spPr bwMode="auto">
            <a:xfrm>
              <a:off x="4548007" y="1541401"/>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6" name="Text Placeholder 5">
            <a:extLst>
              <a:ext uri="{FF2B5EF4-FFF2-40B4-BE49-F238E27FC236}">
                <a16:creationId xmlns:a16="http://schemas.microsoft.com/office/drawing/2014/main" id="{29741193-7AD0-3680-B0F9-9BF7F89BA551}"/>
              </a:ext>
            </a:extLst>
          </p:cNvPr>
          <p:cNvSpPr>
            <a:spLocks noGrp="1"/>
          </p:cNvSpPr>
          <p:nvPr>
            <p:ph type="body" sz="quarter" idx="15"/>
          </p:nvPr>
        </p:nvSpPr>
        <p:spPr/>
        <p:txBody>
          <a:bodyPr/>
          <a:lstStyle/>
          <a:p>
            <a:pPr>
              <a:lnSpc>
                <a:spcPct val="100000"/>
              </a:lnSpc>
            </a:pPr>
            <a:r>
              <a:rPr lang="en-US" sz="2200" dirty="0"/>
              <a:t>Improve consistency by providing a common language</a:t>
            </a:r>
          </a:p>
        </p:txBody>
      </p:sp>
      <p:grpSp>
        <p:nvGrpSpPr>
          <p:cNvPr id="35" name="Group 34">
            <a:extLst>
              <a:ext uri="{FF2B5EF4-FFF2-40B4-BE49-F238E27FC236}">
                <a16:creationId xmlns:a16="http://schemas.microsoft.com/office/drawing/2014/main" id="{DB51947D-5F25-73FA-1C76-DE89258E0A3A}"/>
              </a:ext>
              <a:ext uri="{C183D7F6-B498-43B3-948B-1728B52AA6E4}">
                <adec:decorative xmlns:adec="http://schemas.microsoft.com/office/drawing/2017/decorative" val="1"/>
              </a:ext>
            </a:extLst>
          </p:cNvPr>
          <p:cNvGrpSpPr>
            <a:grpSpLocks noChangeAspect="1"/>
          </p:cNvGrpSpPr>
          <p:nvPr/>
        </p:nvGrpSpPr>
        <p:grpSpPr>
          <a:xfrm>
            <a:off x="590755" y="3166068"/>
            <a:ext cx="640080" cy="640080"/>
            <a:chOff x="8114290" y="1338617"/>
            <a:chExt cx="769327" cy="769327"/>
          </a:xfrm>
        </p:grpSpPr>
        <p:sp>
          <p:nvSpPr>
            <p:cNvPr id="36" name="Oval 35" descr="icon of a finger pushing a button">
              <a:extLst>
                <a:ext uri="{FF2B5EF4-FFF2-40B4-BE49-F238E27FC236}">
                  <a16:creationId xmlns:a16="http://schemas.microsoft.com/office/drawing/2014/main" id="{6CF38518-1DC3-01B9-D534-256B7110C3B6}"/>
                </a:ext>
              </a:extLst>
            </p:cNvPr>
            <p:cNvSpPr/>
            <p:nvPr/>
          </p:nvSpPr>
          <p:spPr bwMode="auto">
            <a:xfrm>
              <a:off x="8114290" y="1338617"/>
              <a:ext cx="769327" cy="769327"/>
            </a:xfrm>
            <a:prstGeom prst="ellipse">
              <a:avLst/>
            </a:prstGeom>
            <a:solidFill>
              <a:srgbClr val="0078D4"/>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BarChartVertical_E9EC" title="Icon of a vertical bar graph">
              <a:extLst>
                <a:ext uri="{FF2B5EF4-FFF2-40B4-BE49-F238E27FC236}">
                  <a16:creationId xmlns:a16="http://schemas.microsoft.com/office/drawing/2014/main" id="{AFB405A7-1CAB-A9EF-A798-FB5AF1684361}"/>
                </a:ext>
              </a:extLst>
            </p:cNvPr>
            <p:cNvSpPr>
              <a:spLocks noChangeAspect="1" noEditPoints="1"/>
            </p:cNvSpPr>
            <p:nvPr/>
          </p:nvSpPr>
          <p:spPr bwMode="auto">
            <a:xfrm>
              <a:off x="8313463" y="1539558"/>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0" name="Text Placeholder 9">
            <a:extLst>
              <a:ext uri="{FF2B5EF4-FFF2-40B4-BE49-F238E27FC236}">
                <a16:creationId xmlns:a16="http://schemas.microsoft.com/office/drawing/2014/main" id="{A5A97277-FA7E-6B20-DE01-91BE0E116262}"/>
              </a:ext>
            </a:extLst>
          </p:cNvPr>
          <p:cNvSpPr>
            <a:spLocks noGrp="1"/>
          </p:cNvSpPr>
          <p:nvPr>
            <p:ph type="body" sz="quarter" idx="17"/>
          </p:nvPr>
        </p:nvSpPr>
        <p:spPr/>
        <p:txBody>
          <a:bodyPr/>
          <a:lstStyle/>
          <a:p>
            <a:pPr>
              <a:lnSpc>
                <a:spcPct val="100000"/>
              </a:lnSpc>
            </a:pPr>
            <a:r>
              <a:rPr lang="en-US" sz="2200" dirty="0"/>
              <a:t>Enable you to deploy multiple resources in the correct order by mapping </a:t>
            </a:r>
            <a:br>
              <a:rPr lang="en-US" sz="2200" dirty="0"/>
            </a:br>
            <a:r>
              <a:rPr lang="en-US" sz="2200" dirty="0"/>
              <a:t>out resource dependencies</a:t>
            </a:r>
          </a:p>
        </p:txBody>
      </p:sp>
      <p:grpSp>
        <p:nvGrpSpPr>
          <p:cNvPr id="38" name="Group 37">
            <a:extLst>
              <a:ext uri="{FF2B5EF4-FFF2-40B4-BE49-F238E27FC236}">
                <a16:creationId xmlns:a16="http://schemas.microsoft.com/office/drawing/2014/main" id="{DF48A3A9-3CA2-7A7F-4C84-41FE670171E3}"/>
              </a:ext>
              <a:ext uri="{C183D7F6-B498-43B3-948B-1728B52AA6E4}">
                <adec:decorative xmlns:adec="http://schemas.microsoft.com/office/drawing/2017/decorative" val="1"/>
              </a:ext>
            </a:extLst>
          </p:cNvPr>
          <p:cNvGrpSpPr/>
          <p:nvPr/>
        </p:nvGrpSpPr>
        <p:grpSpPr>
          <a:xfrm>
            <a:off x="590755" y="4025448"/>
            <a:ext cx="640080" cy="640080"/>
            <a:chOff x="583096" y="4661439"/>
            <a:chExt cx="640080" cy="640080"/>
          </a:xfrm>
        </p:grpSpPr>
        <p:sp>
          <p:nvSpPr>
            <p:cNvPr id="39" name="Oval 38" descr="icon of a finger pushing a button">
              <a:extLst>
                <a:ext uri="{FF2B5EF4-FFF2-40B4-BE49-F238E27FC236}">
                  <a16:creationId xmlns:a16="http://schemas.microsoft.com/office/drawing/2014/main" id="{C20635EB-2FDD-EBF9-A780-6FF4DF145A1F}"/>
                </a:ext>
              </a:extLst>
            </p:cNvPr>
            <p:cNvSpPr/>
            <p:nvPr/>
          </p:nvSpPr>
          <p:spPr bwMode="auto">
            <a:xfrm>
              <a:off x="583096" y="4661439"/>
              <a:ext cx="640080" cy="640080"/>
            </a:xfrm>
            <a:prstGeom prst="ellipse">
              <a:avLst/>
            </a:prstGeom>
            <a:solidFill>
              <a:schemeClr val="accent1"/>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Freeform 13" title="Icon of a cloud">
              <a:extLst>
                <a:ext uri="{FF2B5EF4-FFF2-40B4-BE49-F238E27FC236}">
                  <a16:creationId xmlns:a16="http://schemas.microsoft.com/office/drawing/2014/main" id="{EA29219A-C0A3-C5CD-D857-51A1AAF6832C}"/>
                </a:ext>
              </a:extLst>
            </p:cNvPr>
            <p:cNvSpPr>
              <a:spLocks noChangeAspect="1"/>
            </p:cNvSpPr>
            <p:nvPr/>
          </p:nvSpPr>
          <p:spPr bwMode="auto">
            <a:xfrm>
              <a:off x="720256" y="4881158"/>
              <a:ext cx="365760" cy="20064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11" name="Text Placeholder 10">
            <a:extLst>
              <a:ext uri="{FF2B5EF4-FFF2-40B4-BE49-F238E27FC236}">
                <a16:creationId xmlns:a16="http://schemas.microsoft.com/office/drawing/2014/main" id="{72410BD9-1DAB-9784-5805-F33D4D61BD3F}"/>
              </a:ext>
            </a:extLst>
          </p:cNvPr>
          <p:cNvSpPr>
            <a:spLocks noGrp="1"/>
          </p:cNvSpPr>
          <p:nvPr>
            <p:ph type="body" sz="quarter" idx="19"/>
          </p:nvPr>
        </p:nvSpPr>
        <p:spPr/>
        <p:txBody>
          <a:bodyPr/>
          <a:lstStyle/>
          <a:p>
            <a:pPr>
              <a:lnSpc>
                <a:spcPct val="100000"/>
              </a:lnSpc>
            </a:pPr>
            <a:r>
              <a:rPr lang="en-US" sz="2200" dirty="0"/>
              <a:t>Reduce manual, error-prone tasks</a:t>
            </a:r>
          </a:p>
        </p:txBody>
      </p:sp>
      <p:grpSp>
        <p:nvGrpSpPr>
          <p:cNvPr id="41" name="Group 40">
            <a:extLst>
              <a:ext uri="{FF2B5EF4-FFF2-40B4-BE49-F238E27FC236}">
                <a16:creationId xmlns:a16="http://schemas.microsoft.com/office/drawing/2014/main" id="{9BB85C20-ECA1-6AD4-40BE-BB1CA98458D9}"/>
              </a:ext>
              <a:ext uri="{C183D7F6-B498-43B3-948B-1728B52AA6E4}">
                <adec:decorative xmlns:adec="http://schemas.microsoft.com/office/drawing/2017/decorative" val="1"/>
              </a:ext>
            </a:extLst>
          </p:cNvPr>
          <p:cNvGrpSpPr>
            <a:grpSpLocks noChangeAspect="1"/>
          </p:cNvGrpSpPr>
          <p:nvPr/>
        </p:nvGrpSpPr>
        <p:grpSpPr>
          <a:xfrm>
            <a:off x="590755" y="4884828"/>
            <a:ext cx="640080" cy="640080"/>
            <a:chOff x="581787" y="-995923"/>
            <a:chExt cx="769327" cy="769327"/>
          </a:xfrm>
        </p:grpSpPr>
        <p:sp>
          <p:nvSpPr>
            <p:cNvPr id="42" name="Oval 41" descr="icon of a finger pushing a button">
              <a:extLst>
                <a:ext uri="{FF2B5EF4-FFF2-40B4-BE49-F238E27FC236}">
                  <a16:creationId xmlns:a16="http://schemas.microsoft.com/office/drawing/2014/main" id="{6061B9D2-61F4-5C5F-95AC-1DB4718A4901}"/>
                </a:ext>
              </a:extLst>
            </p:cNvPr>
            <p:cNvSpPr>
              <a:spLocks noChangeAspect="1"/>
            </p:cNvSpPr>
            <p:nvPr/>
          </p:nvSpPr>
          <p:spPr bwMode="auto">
            <a:xfrm>
              <a:off x="581787" y="-995923"/>
              <a:ext cx="769327" cy="769327"/>
            </a:xfrm>
            <a:prstGeom prst="ellipse">
              <a:avLst/>
            </a:prstGeom>
            <a:solidFill>
              <a:srgbClr val="2A446F"/>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people_4" title="Icon of a person">
              <a:extLst>
                <a:ext uri="{FF2B5EF4-FFF2-40B4-BE49-F238E27FC236}">
                  <a16:creationId xmlns:a16="http://schemas.microsoft.com/office/drawing/2014/main" id="{22A74753-C9C1-9DE6-374D-BAE65CA47050}"/>
                </a:ext>
              </a:extLst>
            </p:cNvPr>
            <p:cNvSpPr>
              <a:spLocks noChangeAspect="1" noEditPoints="1"/>
            </p:cNvSpPr>
            <p:nvPr/>
          </p:nvSpPr>
          <p:spPr bwMode="auto">
            <a:xfrm>
              <a:off x="802870" y="-79414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2" name="Text Placeholder 11">
            <a:extLst>
              <a:ext uri="{FF2B5EF4-FFF2-40B4-BE49-F238E27FC236}">
                <a16:creationId xmlns:a16="http://schemas.microsoft.com/office/drawing/2014/main" id="{67128E11-9009-C182-FE51-95FD46A51288}"/>
              </a:ext>
            </a:extLst>
          </p:cNvPr>
          <p:cNvSpPr>
            <a:spLocks noGrp="1"/>
          </p:cNvSpPr>
          <p:nvPr>
            <p:ph type="body" sz="quarter" idx="21"/>
          </p:nvPr>
        </p:nvSpPr>
        <p:spPr/>
        <p:txBody>
          <a:bodyPr/>
          <a:lstStyle/>
          <a:p>
            <a:pPr>
              <a:lnSpc>
                <a:spcPct val="100000"/>
              </a:lnSpc>
            </a:pPr>
            <a:r>
              <a:rPr lang="en-US" sz="2200" dirty="0"/>
              <a:t>Templates can be linked together to provide a modular solution (might build on QuickStart Templates)</a:t>
            </a:r>
          </a:p>
        </p:txBody>
      </p:sp>
    </p:spTree>
    <p:extLst>
      <p:ext uri="{BB962C8B-B14F-4D97-AF65-F5344CB8AC3E}">
        <p14:creationId xmlns:p14="http://schemas.microsoft.com/office/powerpoint/2010/main" val="27334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template components</a:t>
            </a:r>
          </a:p>
        </p:txBody>
      </p:sp>
      <p:sp>
        <p:nvSpPr>
          <p:cNvPr id="2" name="Oval 1">
            <a:extLst>
              <a:ext uri="{FF2B5EF4-FFF2-40B4-BE49-F238E27FC236}">
                <a16:creationId xmlns:a16="http://schemas.microsoft.com/office/drawing/2014/main" id="{4EA9EDBB-AC2C-1734-95D7-1EADF9D26461}"/>
              </a:ext>
              <a:ext uri="{C183D7F6-B498-43B3-948B-1728B52AA6E4}">
                <adec:decorative xmlns:adec="http://schemas.microsoft.com/office/drawing/2017/decorative" val="0"/>
              </a:ext>
            </a:extLst>
          </p:cNvPr>
          <p:cNvSpPr>
            <a:spLocks/>
          </p:cNvSpPr>
          <p:nvPr/>
        </p:nvSpPr>
        <p:spPr bwMode="auto">
          <a:xfrm>
            <a:off x="588963" y="138676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endParaRPr lang="en-IN" sz="2400" b="1" dirty="0">
              <a:solidFill>
                <a:schemeClr val="tx1"/>
              </a:solidFill>
            </a:endParaRPr>
          </a:p>
        </p:txBody>
      </p:sp>
      <p:sp>
        <p:nvSpPr>
          <p:cNvPr id="8" name="Text Placeholder 7">
            <a:extLst>
              <a:ext uri="{FF2B5EF4-FFF2-40B4-BE49-F238E27FC236}">
                <a16:creationId xmlns:a16="http://schemas.microsoft.com/office/drawing/2014/main" id="{318D00AF-4344-0FCD-C363-C5B57589B89A}"/>
              </a:ext>
            </a:extLst>
          </p:cNvPr>
          <p:cNvSpPr>
            <a:spLocks noGrp="1"/>
          </p:cNvSpPr>
          <p:nvPr>
            <p:ph type="body" sz="quarter" idx="4294967295"/>
          </p:nvPr>
        </p:nvSpPr>
        <p:spPr>
          <a:xfrm>
            <a:off x="1358900" y="1492926"/>
            <a:ext cx="10240962" cy="338554"/>
          </a:xfrm>
        </p:spPr>
        <p:txBody>
          <a:bodyPr/>
          <a:lstStyle/>
          <a:p>
            <a:pPr marL="0" indent="0">
              <a:buNone/>
            </a:pPr>
            <a:r>
              <a:rPr lang="en-US" sz="2200" dirty="0"/>
              <a:t>JSON data stored as an object in text Collection of key-value pairs</a:t>
            </a:r>
          </a:p>
        </p:txBody>
      </p:sp>
      <p:sp>
        <p:nvSpPr>
          <p:cNvPr id="3" name="Oval 2">
            <a:extLst>
              <a:ext uri="{FF2B5EF4-FFF2-40B4-BE49-F238E27FC236}">
                <a16:creationId xmlns:a16="http://schemas.microsoft.com/office/drawing/2014/main" id="{EF30DB6A-FA27-8B35-0034-B4605AD55530}"/>
              </a:ext>
              <a:ext uri="{C183D7F6-B498-43B3-948B-1728B52AA6E4}">
                <adec:decorative xmlns:adec="http://schemas.microsoft.com/office/drawing/2017/decorative" val="0"/>
              </a:ext>
            </a:extLst>
          </p:cNvPr>
          <p:cNvSpPr>
            <a:spLocks/>
          </p:cNvSpPr>
          <p:nvPr/>
        </p:nvSpPr>
        <p:spPr bwMode="auto">
          <a:xfrm>
            <a:off x="588963" y="245218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endParaRPr lang="en-IN" sz="2400" b="1" dirty="0">
              <a:solidFill>
                <a:schemeClr val="tx1"/>
              </a:solidFill>
            </a:endParaRPr>
          </a:p>
        </p:txBody>
      </p:sp>
      <p:sp>
        <p:nvSpPr>
          <p:cNvPr id="7" name="Text Placeholder 6">
            <a:extLst>
              <a:ext uri="{FF2B5EF4-FFF2-40B4-BE49-F238E27FC236}">
                <a16:creationId xmlns:a16="http://schemas.microsoft.com/office/drawing/2014/main" id="{ED0984BB-20F3-AFA6-4BFA-55279F923B85}"/>
              </a:ext>
            </a:extLst>
          </p:cNvPr>
          <p:cNvSpPr>
            <a:spLocks noGrp="1"/>
          </p:cNvSpPr>
          <p:nvPr>
            <p:ph type="body" sz="quarter" idx="4294967295"/>
          </p:nvPr>
        </p:nvSpPr>
        <p:spPr>
          <a:xfrm>
            <a:off x="1358900" y="2558346"/>
            <a:ext cx="10237848" cy="2108269"/>
          </a:xfrm>
        </p:spPr>
        <p:txBody>
          <a:bodyPr/>
          <a:lstStyle/>
          <a:p>
            <a:pPr marL="0" indent="0">
              <a:spcBef>
                <a:spcPts val="0"/>
              </a:spcBef>
              <a:spcAft>
                <a:spcPts val="600"/>
              </a:spcAft>
              <a:buFont typeface="Arial" panose="020B0604020202020204" pitchFamily="34" charset="0"/>
              <a:buNone/>
            </a:pPr>
            <a:r>
              <a:rPr lang="en-US" sz="2200" dirty="0"/>
              <a:t>Templates can contain the following sections:</a:t>
            </a:r>
          </a:p>
          <a:p>
            <a:pPr marL="355600" indent="-241300">
              <a:spcBef>
                <a:spcPts val="0"/>
              </a:spcBef>
              <a:spcAft>
                <a:spcPts val="600"/>
              </a:spcAft>
            </a:pPr>
            <a:r>
              <a:rPr lang="en-IN" sz="1800" dirty="0"/>
              <a:t>Parameters</a:t>
            </a:r>
          </a:p>
          <a:p>
            <a:pPr marL="355600" indent="-241300">
              <a:spcBef>
                <a:spcPts val="0"/>
              </a:spcBef>
              <a:spcAft>
                <a:spcPts val="600"/>
              </a:spcAft>
            </a:pPr>
            <a:r>
              <a:rPr lang="en-IN" sz="1800" dirty="0"/>
              <a:t>Variables</a:t>
            </a:r>
          </a:p>
          <a:p>
            <a:pPr marL="355600" indent="-241300">
              <a:spcBef>
                <a:spcPts val="0"/>
              </a:spcBef>
              <a:spcAft>
                <a:spcPts val="600"/>
              </a:spcAft>
            </a:pPr>
            <a:r>
              <a:rPr lang="en-IN" sz="1800" dirty="0"/>
              <a:t>Functions</a:t>
            </a:r>
          </a:p>
          <a:p>
            <a:pPr marL="355600" indent="-241300">
              <a:spcBef>
                <a:spcPts val="0"/>
              </a:spcBef>
              <a:spcAft>
                <a:spcPts val="600"/>
              </a:spcAft>
            </a:pPr>
            <a:r>
              <a:rPr lang="en-IN" sz="1800" dirty="0"/>
              <a:t>Resources</a:t>
            </a:r>
          </a:p>
          <a:p>
            <a:pPr marL="355600" indent="-241300">
              <a:spcBef>
                <a:spcPts val="0"/>
              </a:spcBef>
              <a:spcAft>
                <a:spcPts val="600"/>
              </a:spcAft>
            </a:pPr>
            <a:r>
              <a:rPr lang="en-IN" sz="1800" dirty="0"/>
              <a:t>Outputs</a:t>
            </a:r>
          </a:p>
        </p:txBody>
      </p:sp>
    </p:spTree>
    <p:extLst>
      <p:ext uri="{BB962C8B-B14F-4D97-AF65-F5344CB8AC3E}">
        <p14:creationId xmlns:p14="http://schemas.microsoft.com/office/powerpoint/2010/main" val="283677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EED995C-6D1E-47EA-26C7-41A25AF51A27}"/>
              </a:ext>
            </a:extLst>
          </p:cNvPr>
          <p:cNvSpPr>
            <a:spLocks noGrp="1"/>
          </p:cNvSpPr>
          <p:nvPr>
            <p:ph type="title" idx="4294967295"/>
          </p:nvPr>
        </p:nvSpPr>
        <p:spPr>
          <a:xfrm>
            <a:off x="0" y="0"/>
            <a:ext cx="6492875" cy="630238"/>
          </a:xfrm>
          <a:prstGeom prst="rect">
            <a:avLst/>
          </a:prstGeom>
          <a:gradFill flip="none" rotWithShape="1">
            <a:gsLst>
              <a:gs pos="0">
                <a:srgbClr val="000000"/>
              </a:gs>
              <a:gs pos="92000">
                <a:srgbClr val="000000"/>
              </a:gs>
              <a:gs pos="92000">
                <a:schemeClr val="accent3"/>
              </a:gs>
            </a:gsLst>
            <a:lin ang="16200000" scaled="1"/>
            <a:tileRect/>
          </a:gradFill>
          <a:ln>
            <a:noFill/>
            <a:prstDash/>
          </a:ln>
          <a:effectLst/>
        </p:spPr>
        <p:txBody>
          <a:bodyPr rot="0" spcFirstLastPara="0" vertOverflow="overflow" horzOverflow="overflow" vert="horz" wrap="square" lIns="585216" tIns="91440" rIns="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ts val="600"/>
              </a:spcBef>
              <a:spcAft>
                <a:spcPts val="600"/>
              </a:spcAft>
              <a:buClrTx/>
              <a:buSzPct val="90000"/>
              <a:buFont typeface="Arial" panose="020B0604020202020204" pitchFamily="34" charset="0"/>
              <a:buNone/>
              <a:tabLst/>
              <a:defRPr/>
            </a:pPr>
            <a:r>
              <a:rPr kumimoji="0" lang="en-US" sz="3200" b="0" i="0" u="none" strike="noStrike" kern="1200" cap="none" spc="0" normalizeH="0" baseline="0" noProof="0">
                <a:ln>
                  <a:noFill/>
                </a:ln>
                <a:solidFill>
                  <a:srgbClr val="FFFFFF"/>
                </a:solidFill>
                <a:effectLst/>
                <a:uLnTx/>
                <a:uFillTx/>
                <a:latin typeface="+mj-lt"/>
                <a:ea typeface="+mn-ea"/>
                <a:cs typeface="Segoe UI" panose="020B0502040204020203" pitchFamily="34" charset="0"/>
              </a:rPr>
              <a:t>Manage dependencies</a:t>
            </a:r>
            <a:endParaRPr kumimoji="0" lang="en-IN" sz="3200" b="0" i="0" u="none" strike="noStrike" kern="1200" cap="none" spc="0" normalizeH="0" baseline="0" noProof="0" dirty="0">
              <a:ln>
                <a:noFill/>
              </a:ln>
              <a:solidFill>
                <a:srgbClr val="FFFFFF"/>
              </a:solidFill>
              <a:effectLst/>
              <a:uLnTx/>
              <a:uFillTx/>
              <a:latin typeface="+mj-lt"/>
              <a:ea typeface="+mn-ea"/>
              <a:cs typeface="Segoe UI" panose="020B0502040204020203" pitchFamily="34" charset="0"/>
            </a:endParaRPr>
          </a:p>
        </p:txBody>
      </p:sp>
      <p:sp>
        <p:nvSpPr>
          <p:cNvPr id="5" name="Text Placeholder 4">
            <a:extLst>
              <a:ext uri="{FF2B5EF4-FFF2-40B4-BE49-F238E27FC236}">
                <a16:creationId xmlns:a16="http://schemas.microsoft.com/office/drawing/2014/main" id="{E989FC6F-D105-D976-0E02-957582917AA8}"/>
              </a:ext>
            </a:extLst>
          </p:cNvPr>
          <p:cNvSpPr>
            <a:spLocks noGrp="1"/>
          </p:cNvSpPr>
          <p:nvPr>
            <p:ph type="body" sz="quarter" idx="11"/>
          </p:nvPr>
        </p:nvSpPr>
        <p:spPr/>
        <p:txBody>
          <a:bodyPr lIns="0" tIns="0" rIns="0" bIns="0"/>
          <a:lstStyle/>
          <a:p>
            <a:pPr marL="0" lvl="1">
              <a:spcBef>
                <a:spcPts val="588"/>
              </a:spcBef>
            </a:pPr>
            <a:r>
              <a:rPr lang="en-US" sz="2200" dirty="0">
                <a:latin typeface="+mj-lt"/>
              </a:rPr>
              <a:t>Some resources will depend on other resources before you can deploy them</a:t>
            </a:r>
          </a:p>
          <a:p>
            <a:pPr marL="0" lvl="1">
              <a:spcBef>
                <a:spcPts val="588"/>
              </a:spcBef>
            </a:pPr>
            <a:r>
              <a:rPr lang="en-US" sz="1800" dirty="0">
                <a:solidFill>
                  <a:schemeClr val="tx1"/>
                </a:solidFill>
                <a:latin typeface="+mn-lt"/>
              </a:rPr>
              <a:t>Define this relationship by marking the dependency with the </a:t>
            </a:r>
            <a:r>
              <a:rPr lang="en-US" sz="1800" b="1" dirty="0" err="1">
                <a:solidFill>
                  <a:schemeClr val="tx1"/>
                </a:solidFill>
                <a:latin typeface="+mj-lt"/>
              </a:rPr>
              <a:t>dependsOn</a:t>
            </a:r>
            <a:r>
              <a:rPr lang="en-US" sz="1800" dirty="0">
                <a:solidFill>
                  <a:schemeClr val="tx1"/>
                </a:solidFill>
                <a:latin typeface="+mn-lt"/>
              </a:rPr>
              <a:t> element</a:t>
            </a:r>
          </a:p>
        </p:txBody>
      </p:sp>
      <p:pic>
        <p:nvPicPr>
          <p:cNvPr id="8" name="Picture 7" descr="Screenshot of a section of an ARM template showing the dependsOn element used to define the dependencies that a VM has on a storage account and a network interface">
            <a:extLst>
              <a:ext uri="{FF2B5EF4-FFF2-40B4-BE49-F238E27FC236}">
                <a16:creationId xmlns:a16="http://schemas.microsoft.com/office/drawing/2014/main" id="{DB6D503F-D17B-4EDE-8670-62376472C37D}"/>
              </a:ext>
            </a:extLst>
          </p:cNvPr>
          <p:cNvPicPr>
            <a:picLocks noChangeAspect="1"/>
          </p:cNvPicPr>
          <p:nvPr/>
        </p:nvPicPr>
        <p:blipFill rotWithShape="1">
          <a:blip r:embed="rId3"/>
          <a:srcRect t="-18587" b="-18587"/>
          <a:stretch/>
        </p:blipFill>
        <p:spPr>
          <a:xfrm>
            <a:off x="577089" y="2233914"/>
            <a:ext cx="11037822" cy="3653828"/>
          </a:xfrm>
          <a:prstGeom prst="rect">
            <a:avLst/>
          </a:prstGeom>
          <a:ln w="19050">
            <a:noFill/>
          </a:ln>
        </p:spPr>
      </p:pic>
      <p:sp>
        <p:nvSpPr>
          <p:cNvPr id="6" name="Rectangle 5">
            <a:extLst>
              <a:ext uri="{FF2B5EF4-FFF2-40B4-BE49-F238E27FC236}">
                <a16:creationId xmlns:a16="http://schemas.microsoft.com/office/drawing/2014/main" id="{78BFDA0B-BC89-FB41-30CB-E630FDF236C1}"/>
              </a:ext>
              <a:ext uri="{C183D7F6-B498-43B3-948B-1728B52AA6E4}">
                <adec:decorative xmlns:adec="http://schemas.microsoft.com/office/drawing/2017/decorative" val="1"/>
              </a:ext>
            </a:extLst>
          </p:cNvPr>
          <p:cNvSpPr>
            <a:spLocks/>
          </p:cNvSpPr>
          <p:nvPr/>
        </p:nvSpPr>
        <p:spPr bwMode="auto">
          <a:xfrm>
            <a:off x="552450" y="2110154"/>
            <a:ext cx="11087101" cy="3901349"/>
          </a:xfrm>
          <a:prstGeom prst="rect">
            <a:avLst/>
          </a:prstGeom>
          <a:no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401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F7AEEA9-07C3-C8D5-30B4-156316F9E465}"/>
              </a:ext>
            </a:extLst>
          </p:cNvPr>
          <p:cNvSpPr>
            <a:spLocks noGrp="1"/>
          </p:cNvSpPr>
          <p:nvPr>
            <p:ph type="title" idx="4294967295"/>
          </p:nvPr>
        </p:nvSpPr>
        <p:spPr>
          <a:xfrm>
            <a:off x="0" y="0"/>
            <a:ext cx="6492875" cy="630238"/>
          </a:xfrm>
          <a:prstGeom prst="rect">
            <a:avLst/>
          </a:prstGeom>
          <a:gradFill flip="none" rotWithShape="1">
            <a:gsLst>
              <a:gs pos="0">
                <a:srgbClr val="000000"/>
              </a:gs>
              <a:gs pos="92000">
                <a:srgbClr val="000000"/>
              </a:gs>
              <a:gs pos="92000">
                <a:schemeClr val="accent3"/>
              </a:gs>
            </a:gsLst>
            <a:lin ang="16200000" scaled="1"/>
            <a:tileRect/>
          </a:gradFill>
          <a:ln>
            <a:noFill/>
            <a:prstDash/>
          </a:ln>
          <a:effectLst/>
        </p:spPr>
        <p:txBody>
          <a:bodyPr rot="0" spcFirstLastPara="0" vertOverflow="overflow" horzOverflow="overflow" vert="horz" wrap="square" lIns="585216" tIns="91440" rIns="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ts val="600"/>
              </a:spcBef>
              <a:spcAft>
                <a:spcPts val="600"/>
              </a:spcAft>
              <a:buClrTx/>
              <a:buSzPct val="90000"/>
              <a:buFont typeface="Arial" panose="020B0604020202020204" pitchFamily="34" charset="0"/>
              <a:buNone/>
              <a:tabLst/>
              <a:defRPr/>
            </a:pPr>
            <a:r>
              <a:rPr kumimoji="0" lang="en-US" sz="3200" b="0" i="0" u="none" strike="noStrike" kern="1200" cap="none" spc="0" normalizeH="0" baseline="0" noProof="0" dirty="0">
                <a:ln>
                  <a:noFill/>
                </a:ln>
                <a:solidFill>
                  <a:srgbClr val="FFFFFF"/>
                </a:solidFill>
                <a:effectLst/>
                <a:uLnTx/>
                <a:uFillTx/>
                <a:latin typeface="+mj-lt"/>
                <a:ea typeface="+mn-ea"/>
                <a:cs typeface="Segoe UI" panose="020B0502040204020203" pitchFamily="34" charset="0"/>
              </a:rPr>
              <a:t>Modularize templates</a:t>
            </a:r>
            <a:endParaRPr kumimoji="0" lang="en-IN" sz="3200" b="0" i="0" u="none" strike="noStrike" kern="1200" cap="none" spc="0" normalizeH="0" baseline="0" noProof="0" dirty="0">
              <a:ln>
                <a:noFill/>
              </a:ln>
              <a:solidFill>
                <a:srgbClr val="FFFFFF"/>
              </a:solidFill>
              <a:effectLst/>
              <a:uLnTx/>
              <a:uFillTx/>
              <a:latin typeface="+mj-lt"/>
              <a:ea typeface="+mn-ea"/>
              <a:cs typeface="Segoe UI" panose="020B0502040204020203" pitchFamily="34" charset="0"/>
            </a:endParaRPr>
          </a:p>
        </p:txBody>
      </p:sp>
      <p:sp>
        <p:nvSpPr>
          <p:cNvPr id="10" name="Text Placeholder 9">
            <a:extLst>
              <a:ext uri="{FF2B5EF4-FFF2-40B4-BE49-F238E27FC236}">
                <a16:creationId xmlns:a16="http://schemas.microsoft.com/office/drawing/2014/main" id="{9F380039-A594-3E46-C39A-3E4133CC5579}"/>
              </a:ext>
            </a:extLst>
          </p:cNvPr>
          <p:cNvSpPr>
            <a:spLocks noGrp="1"/>
          </p:cNvSpPr>
          <p:nvPr>
            <p:ph type="body" sz="quarter" idx="11"/>
          </p:nvPr>
        </p:nvSpPr>
        <p:spPr/>
        <p:txBody>
          <a:bodyPr/>
          <a:lstStyle/>
          <a:p>
            <a:pPr marL="0" lvl="1">
              <a:spcBef>
                <a:spcPts val="588"/>
              </a:spcBef>
            </a:pPr>
            <a:r>
              <a:rPr lang="en-US" sz="2200" dirty="0">
                <a:latin typeface="+mj-lt"/>
              </a:rPr>
              <a:t>Best practice: Modularize templates into individual components:</a:t>
            </a:r>
          </a:p>
          <a:p>
            <a:pPr marL="0" lvl="1">
              <a:spcBef>
                <a:spcPts val="0"/>
              </a:spcBef>
            </a:pPr>
            <a:r>
              <a:rPr lang="en-US" sz="2200" dirty="0">
                <a:solidFill>
                  <a:schemeClr val="tx1"/>
                </a:solidFill>
                <a:latin typeface="+mn-lt"/>
              </a:rPr>
              <a:t>Use linked templates to break the solution into individual pieces</a:t>
            </a:r>
          </a:p>
          <a:p>
            <a:pPr marL="0" lvl="1">
              <a:spcBef>
                <a:spcPts val="0"/>
              </a:spcBef>
            </a:pPr>
            <a:r>
              <a:rPr lang="en-US" sz="2200" dirty="0">
                <a:solidFill>
                  <a:schemeClr val="tx1"/>
                </a:solidFill>
                <a:latin typeface="+mn-lt"/>
              </a:rPr>
              <a:t>Reuse those elements across different deployments</a:t>
            </a:r>
          </a:p>
        </p:txBody>
      </p:sp>
      <p:sp>
        <p:nvSpPr>
          <p:cNvPr id="8" name="Rectangle 7">
            <a:extLst>
              <a:ext uri="{FF2B5EF4-FFF2-40B4-BE49-F238E27FC236}">
                <a16:creationId xmlns:a16="http://schemas.microsoft.com/office/drawing/2014/main" id="{0285A4D5-C3AB-1B4A-E197-BA2F7A8E9ED5}"/>
              </a:ext>
              <a:ext uri="{C183D7F6-B498-43B3-948B-1728B52AA6E4}">
                <adec:decorative xmlns:adec="http://schemas.microsoft.com/office/drawing/2017/decorative" val="1"/>
              </a:ext>
            </a:extLst>
          </p:cNvPr>
          <p:cNvSpPr>
            <a:spLocks/>
          </p:cNvSpPr>
          <p:nvPr/>
        </p:nvSpPr>
        <p:spPr bwMode="auto">
          <a:xfrm>
            <a:off x="552450" y="2110154"/>
            <a:ext cx="11087101" cy="3901349"/>
          </a:xfrm>
          <a:prstGeom prst="rect">
            <a:avLst/>
          </a:prstGeom>
          <a:no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pic>
        <p:nvPicPr>
          <p:cNvPr id="4" name="Picture 3" descr="Screenshot of a section of an ARM template showing how to add a linked template. The name and mode options are highlighted and there is a red border highlighting the templateLink parameter">
            <a:extLst>
              <a:ext uri="{FF2B5EF4-FFF2-40B4-BE49-F238E27FC236}">
                <a16:creationId xmlns:a16="http://schemas.microsoft.com/office/drawing/2014/main" id="{22346055-D8D7-4D71-9A4B-1F5BB74678ED}"/>
              </a:ext>
            </a:extLst>
          </p:cNvPr>
          <p:cNvPicPr>
            <a:picLocks/>
          </p:cNvPicPr>
          <p:nvPr/>
        </p:nvPicPr>
        <p:blipFill rotWithShape="1">
          <a:blip r:embed="rId3"/>
          <a:srcRect l="-2735" r="-2735"/>
          <a:stretch/>
        </p:blipFill>
        <p:spPr>
          <a:xfrm>
            <a:off x="681986" y="2268638"/>
            <a:ext cx="10828028" cy="3584380"/>
          </a:xfrm>
          <a:prstGeom prst="rect">
            <a:avLst/>
          </a:prstGeom>
          <a:ln w="19050">
            <a:noFill/>
          </a:ln>
        </p:spPr>
      </p:pic>
      <mc:AlternateContent xmlns:mc="http://schemas.openxmlformats.org/markup-compatibility/2006" xmlns:p14="http://schemas.microsoft.com/office/powerpoint/2010/main">
        <mc:Choice Requires="p14">
          <p:contentPart p14:bwMode="auto" r:id="rId4">
            <p14:nvContentPartPr>
              <p14:cNvPr id="6" name="Ink 5" descr="Highlighting the name: linked template">
                <a:extLst>
                  <a:ext uri="{FF2B5EF4-FFF2-40B4-BE49-F238E27FC236}">
                    <a16:creationId xmlns:a16="http://schemas.microsoft.com/office/drawing/2014/main" id="{113CCF03-E42F-494A-940B-C850AA15D622}"/>
                  </a:ext>
                </a:extLst>
              </p14:cNvPr>
              <p14:cNvContentPartPr/>
              <p14:nvPr/>
            </p14:nvContentPartPr>
            <p14:xfrm>
              <a:off x="1562100" y="2776312"/>
              <a:ext cx="2251068" cy="70697"/>
            </p14:xfrm>
          </p:contentPart>
        </mc:Choice>
        <mc:Fallback xmlns="">
          <p:pic>
            <p:nvPicPr>
              <p:cNvPr id="6" name="Ink 5" descr="Highlighting the name: linked template">
                <a:extLst>
                  <a:ext uri="{FF2B5EF4-FFF2-40B4-BE49-F238E27FC236}">
                    <a16:creationId xmlns:a16="http://schemas.microsoft.com/office/drawing/2014/main" id="{113CCF03-E42F-494A-940B-C850AA15D622}"/>
                  </a:ext>
                </a:extLst>
              </p:cNvPr>
              <p:cNvPicPr/>
              <p:nvPr/>
            </p:nvPicPr>
            <p:blipFill>
              <a:blip r:embed="rId5"/>
              <a:stretch>
                <a:fillRect/>
              </a:stretch>
            </p:blipFill>
            <p:spPr>
              <a:xfrm>
                <a:off x="1508109" y="2668102"/>
                <a:ext cx="2358690" cy="28675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descr="Highlighting the mode: Incremental">
                <a:extLst>
                  <a:ext uri="{FF2B5EF4-FFF2-40B4-BE49-F238E27FC236}">
                    <a16:creationId xmlns:a16="http://schemas.microsoft.com/office/drawing/2014/main" id="{AD837727-7813-B46D-B8A3-DF9E4AD951F0}"/>
                  </a:ext>
                </a:extLst>
              </p14:cNvPr>
              <p14:cNvContentPartPr/>
              <p14:nvPr/>
            </p14:nvContentPartPr>
            <p14:xfrm flipV="1">
              <a:off x="1840706" y="3560374"/>
              <a:ext cx="1964521" cy="72114"/>
            </p14:xfrm>
          </p:contentPart>
        </mc:Choice>
        <mc:Fallback xmlns="">
          <p:pic>
            <p:nvPicPr>
              <p:cNvPr id="3" name="Ink 2" descr="Highlighting the mode: Incremental">
                <a:extLst>
                  <a:ext uri="{FF2B5EF4-FFF2-40B4-BE49-F238E27FC236}">
                    <a16:creationId xmlns:a16="http://schemas.microsoft.com/office/drawing/2014/main" id="{AD837727-7813-B46D-B8A3-DF9E4AD951F0}"/>
                  </a:ext>
                </a:extLst>
              </p:cNvPr>
              <p:cNvPicPr/>
              <p:nvPr/>
            </p:nvPicPr>
            <p:blipFill>
              <a:blip r:embed="rId7"/>
              <a:stretch>
                <a:fillRect/>
              </a:stretch>
            </p:blipFill>
            <p:spPr>
              <a:xfrm flipV="1">
                <a:off x="1786696" y="3452741"/>
                <a:ext cx="2072181" cy="287021"/>
              </a:xfrm>
              <a:prstGeom prst="rect">
                <a:avLst/>
              </a:prstGeom>
            </p:spPr>
          </p:pic>
        </mc:Fallback>
      </mc:AlternateContent>
    </p:spTree>
    <p:extLst>
      <p:ext uri="{BB962C8B-B14F-4D97-AF65-F5344CB8AC3E}">
        <p14:creationId xmlns:p14="http://schemas.microsoft.com/office/powerpoint/2010/main" val="82564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Manage secrets in templates</a:t>
            </a:r>
          </a:p>
        </p:txBody>
      </p:sp>
      <p:sp>
        <p:nvSpPr>
          <p:cNvPr id="2" name="Text Placeholder 5">
            <a:extLst>
              <a:ext uri="{FF2B5EF4-FFF2-40B4-BE49-F238E27FC236}">
                <a16:creationId xmlns:a16="http://schemas.microsoft.com/office/drawing/2014/main" id="{077BBBA1-F273-0C08-96F3-B90DF7477514}"/>
              </a:ext>
            </a:extLst>
          </p:cNvPr>
          <p:cNvSpPr txBox="1">
            <a:spLocks/>
          </p:cNvSpPr>
          <p:nvPr/>
        </p:nvSpPr>
        <p:spPr>
          <a:xfrm>
            <a:off x="588963" y="1263650"/>
            <a:ext cx="10773689" cy="2108269"/>
          </a:xfrm>
          <a:prstGeom prst="rect">
            <a:avLst/>
          </a:prstGeom>
          <a:noFill/>
          <a:ln>
            <a:noFill/>
          </a:ln>
        </p:spPr>
        <p:txBody>
          <a:bodyPr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When passing a secure value (e.g., a password) as a parameter during deployment:</a:t>
            </a:r>
          </a:p>
          <a:p>
            <a:pPr marL="406400" lvl="1" indent="-285750">
              <a:spcBef>
                <a:spcPts val="588"/>
              </a:spcBef>
              <a:buFont typeface="Arial" panose="020B0604020202020204" pitchFamily="34" charset="0"/>
              <a:buChar char="•"/>
            </a:pPr>
            <a:r>
              <a:rPr lang="en-US" sz="1800" dirty="0">
                <a:solidFill>
                  <a:schemeClr val="tx1"/>
                </a:solidFill>
              </a:rPr>
              <a:t>Create a key vault and secret using Azure CLI or PowerShell</a:t>
            </a:r>
          </a:p>
          <a:p>
            <a:pPr marL="406400" lvl="1" indent="-285750">
              <a:spcBef>
                <a:spcPts val="588"/>
              </a:spcBef>
              <a:buFont typeface="Arial" panose="020B0604020202020204" pitchFamily="34" charset="0"/>
              <a:buChar char="•"/>
            </a:pPr>
            <a:r>
              <a:rPr lang="en-AU" sz="1800" dirty="0">
                <a:solidFill>
                  <a:schemeClr val="tx1"/>
                </a:solidFill>
              </a:rPr>
              <a:t>Enable Azure Resource Manager access for template deployment</a:t>
            </a:r>
            <a:endParaRPr lang="en-US" sz="1800" b="1" dirty="0">
              <a:solidFill>
                <a:schemeClr val="tx1"/>
              </a:solidFill>
            </a:endParaRPr>
          </a:p>
          <a:p>
            <a:pPr marL="406400" lvl="1" indent="-285750">
              <a:spcBef>
                <a:spcPts val="588"/>
              </a:spcBef>
              <a:buFont typeface="Arial" panose="020B0604020202020204" pitchFamily="34" charset="0"/>
              <a:buChar char="•"/>
            </a:pPr>
            <a:r>
              <a:rPr lang="en-US" sz="1800" dirty="0">
                <a:solidFill>
                  <a:schemeClr val="tx1"/>
                </a:solidFill>
              </a:rPr>
              <a:t>Reference the key pair in the parameter file, </a:t>
            </a:r>
            <a:r>
              <a:rPr lang="en-US" sz="1800" b="1" dirty="0">
                <a:solidFill>
                  <a:schemeClr val="tx1"/>
                </a:solidFill>
              </a:rPr>
              <a:t>not</a:t>
            </a:r>
            <a:r>
              <a:rPr lang="en-US" sz="1800" dirty="0">
                <a:solidFill>
                  <a:schemeClr val="tx1"/>
                </a:solidFill>
              </a:rPr>
              <a:t> the template</a:t>
            </a:r>
          </a:p>
          <a:p>
            <a:pPr marL="406400" lvl="1" indent="-285750">
              <a:spcBef>
                <a:spcPts val="588"/>
              </a:spcBef>
              <a:buFont typeface="Arial" panose="020B0604020202020204" pitchFamily="34" charset="0"/>
              <a:buChar char="•"/>
            </a:pPr>
            <a:r>
              <a:rPr lang="en-US" sz="1800" dirty="0">
                <a:solidFill>
                  <a:schemeClr val="tx1"/>
                </a:solidFill>
              </a:rPr>
              <a:t>Enable access to the secret. </a:t>
            </a:r>
            <a:r>
              <a:rPr lang="en-US" sz="1800" b="1" dirty="0">
                <a:solidFill>
                  <a:schemeClr val="tx1"/>
                </a:solidFill>
              </a:rPr>
              <a:t>Owner</a:t>
            </a:r>
            <a:r>
              <a:rPr lang="en-US" sz="1800" dirty="0">
                <a:solidFill>
                  <a:schemeClr val="tx1"/>
                </a:solidFill>
              </a:rPr>
              <a:t> and </a:t>
            </a:r>
            <a:r>
              <a:rPr lang="en-US" sz="1800" b="1" dirty="0">
                <a:solidFill>
                  <a:schemeClr val="tx1"/>
                </a:solidFill>
              </a:rPr>
              <a:t>Contributor</a:t>
            </a:r>
            <a:r>
              <a:rPr lang="en-US" sz="1800" dirty="0">
                <a:solidFill>
                  <a:schemeClr val="tx1"/>
                </a:solidFill>
              </a:rPr>
              <a:t> roles grant access</a:t>
            </a:r>
          </a:p>
          <a:p>
            <a:pPr marL="406400" lvl="1" indent="-285750">
              <a:spcBef>
                <a:spcPts val="588"/>
              </a:spcBef>
              <a:buFont typeface="Arial" panose="020B0604020202020204" pitchFamily="34" charset="0"/>
              <a:buChar char="•"/>
            </a:pPr>
            <a:r>
              <a:rPr lang="en-US" sz="1800" dirty="0">
                <a:solidFill>
                  <a:schemeClr val="tx1"/>
                </a:solidFill>
              </a:rPr>
              <a:t>Deploy the template and pass in the parameter file</a:t>
            </a:r>
          </a:p>
        </p:txBody>
      </p:sp>
      <p:pic>
        <p:nvPicPr>
          <p:cNvPr id="5" name="Picture 4" descr="Graphic representing the flow of the secret during template deployment i.e. a template with an arrow pointing to parameter file, which passes the secret, and the parameter file with an arrow pointing to Azure Key vault, which references the secret from within Azure Key Vault">
            <a:extLst>
              <a:ext uri="{FF2B5EF4-FFF2-40B4-BE49-F238E27FC236}">
                <a16:creationId xmlns:a16="http://schemas.microsoft.com/office/drawing/2014/main" id="{A5BF44BF-58B6-A38B-2757-2BFF73E843C2}"/>
              </a:ext>
            </a:extLst>
          </p:cNvPr>
          <p:cNvPicPr>
            <a:picLocks noChangeAspect="1"/>
          </p:cNvPicPr>
          <p:nvPr/>
        </p:nvPicPr>
        <p:blipFill rotWithShape="1">
          <a:blip r:embed="rId3"/>
          <a:srcRect l="-8100" r="-8100"/>
          <a:stretch/>
        </p:blipFill>
        <p:spPr>
          <a:xfrm>
            <a:off x="696269" y="3623010"/>
            <a:ext cx="10531174" cy="2393212"/>
          </a:xfrm>
          <a:prstGeom prst="rect">
            <a:avLst/>
          </a:prstGeom>
          <a:ln w="19050">
            <a:noFill/>
          </a:ln>
        </p:spPr>
      </p:pic>
      <p:sp>
        <p:nvSpPr>
          <p:cNvPr id="10" name="Rectangle 9">
            <a:extLst>
              <a:ext uri="{FF2B5EF4-FFF2-40B4-BE49-F238E27FC236}">
                <a16:creationId xmlns:a16="http://schemas.microsoft.com/office/drawing/2014/main" id="{3375EB5B-104F-2752-D309-BD874079D7A2}"/>
              </a:ext>
              <a:ext uri="{C183D7F6-B498-43B3-948B-1728B52AA6E4}">
                <adec:decorative xmlns:adec="http://schemas.microsoft.com/office/drawing/2017/decorative" val="1"/>
              </a:ext>
            </a:extLst>
          </p:cNvPr>
          <p:cNvSpPr>
            <a:spLocks/>
          </p:cNvSpPr>
          <p:nvPr/>
        </p:nvSpPr>
        <p:spPr bwMode="auto">
          <a:xfrm>
            <a:off x="552450" y="3486082"/>
            <a:ext cx="10818813" cy="2667068"/>
          </a:xfrm>
          <a:prstGeom prst="rect">
            <a:avLst/>
          </a:prstGeom>
          <a:no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40132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vert="horz" wrap="square" lIns="0" tIns="0" rIns="0" bIns="0" rtlCol="0" anchor="ctr" anchorCtr="0">
            <a:spAutoFit/>
          </a:bodyPr>
          <a:lstStyle/>
          <a:p>
            <a:r>
              <a:rPr lang="en-US" dirty="0"/>
              <a:t>Module 03: Implement Bicep</a:t>
            </a:r>
          </a:p>
        </p:txBody>
      </p:sp>
    </p:spTree>
    <p:extLst>
      <p:ext uri="{BB962C8B-B14F-4D97-AF65-F5344CB8AC3E}">
        <p14:creationId xmlns:p14="http://schemas.microsoft.com/office/powerpoint/2010/main" val="200630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BA73A136-423E-36A9-0B46-AB0A4863880D}"/>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390" y="3784957"/>
            <a:ext cx="975304" cy="97530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2315FA1F-BCB4-4058-9785-F4448ABA9CD1}"/>
              </a:ext>
            </a:extLst>
          </p:cNvPr>
          <p:cNvSpPr>
            <a:spLocks noGrp="1"/>
          </p:cNvSpPr>
          <p:nvPr>
            <p:ph type="title"/>
          </p:nvPr>
        </p:nvSpPr>
        <p:spPr/>
        <p:txBody>
          <a:bodyPr/>
          <a:lstStyle/>
          <a:p>
            <a:r>
              <a:rPr lang="en-US" dirty="0"/>
              <a:t>What is Bicep?</a:t>
            </a:r>
          </a:p>
        </p:txBody>
      </p:sp>
      <p:sp>
        <p:nvSpPr>
          <p:cNvPr id="15" name="Text Placeholder 14">
            <a:extLst>
              <a:ext uri="{FF2B5EF4-FFF2-40B4-BE49-F238E27FC236}">
                <a16:creationId xmlns:a16="http://schemas.microsoft.com/office/drawing/2014/main" id="{9FF6D97B-3B61-1FA1-5A43-3B6604D69938}"/>
              </a:ext>
            </a:extLst>
          </p:cNvPr>
          <p:cNvSpPr>
            <a:spLocks noGrp="1"/>
          </p:cNvSpPr>
          <p:nvPr>
            <p:ph type="body" sz="quarter" idx="15"/>
          </p:nvPr>
        </p:nvSpPr>
        <p:spPr>
          <a:xfrm>
            <a:off x="586389" y="1594155"/>
            <a:ext cx="4042761" cy="2031325"/>
          </a:xfrm>
        </p:spPr>
        <p:txBody>
          <a:bodyPr/>
          <a:lstStyle/>
          <a:p>
            <a:pPr marL="0" indent="0"/>
            <a:r>
              <a:rPr lang="en-US" sz="2200" b="1" dirty="0"/>
              <a:t>Azure Bicep </a:t>
            </a:r>
            <a:r>
              <a:rPr lang="en-US" sz="2200" dirty="0">
                <a:solidFill>
                  <a:schemeClr val="tx1"/>
                </a:solidFill>
              </a:rPr>
              <a:t>is the next revision of </a:t>
            </a:r>
            <a:r>
              <a:rPr lang="en-US" sz="2200" b="1" dirty="0">
                <a:solidFill>
                  <a:schemeClr val="tx1"/>
                </a:solidFill>
              </a:rPr>
              <a:t>ARM templates </a:t>
            </a:r>
            <a:r>
              <a:rPr lang="en-US" sz="2200" dirty="0">
                <a:solidFill>
                  <a:schemeClr val="tx1"/>
                </a:solidFill>
              </a:rPr>
              <a:t>designed to solve some of the issues developers were facing when deploying their resources</a:t>
            </a:r>
            <a:br>
              <a:rPr lang="en-US" sz="2200" dirty="0">
                <a:solidFill>
                  <a:schemeClr val="tx1"/>
                </a:solidFill>
              </a:rPr>
            </a:br>
            <a:r>
              <a:rPr lang="en-US" sz="2200" dirty="0">
                <a:solidFill>
                  <a:schemeClr val="tx1"/>
                </a:solidFill>
              </a:rPr>
              <a:t>to Azure.</a:t>
            </a:r>
          </a:p>
        </p:txBody>
      </p:sp>
      <p:sp>
        <p:nvSpPr>
          <p:cNvPr id="14" name="Text Placeholder 13">
            <a:extLst>
              <a:ext uri="{FF2B5EF4-FFF2-40B4-BE49-F238E27FC236}">
                <a16:creationId xmlns:a16="http://schemas.microsoft.com/office/drawing/2014/main" id="{19BC798B-2F77-038D-A2B4-C0492A6C76C7}"/>
              </a:ext>
            </a:extLst>
          </p:cNvPr>
          <p:cNvSpPr>
            <a:spLocks noGrp="1"/>
          </p:cNvSpPr>
          <p:nvPr>
            <p:ph type="body" sz="quarter" idx="11"/>
          </p:nvPr>
        </p:nvSpPr>
        <p:spPr/>
        <p:txBody>
          <a:bodyPr/>
          <a:lstStyle/>
          <a:p>
            <a:r>
              <a:rPr lang="en-IN" sz="2200" dirty="0">
                <a:solidFill>
                  <a:schemeClr val="tx1"/>
                </a:solidFill>
                <a:latin typeface="+mj-lt"/>
              </a:rPr>
              <a:t>Code</a:t>
            </a:r>
          </a:p>
        </p:txBody>
      </p:sp>
      <p:sp>
        <p:nvSpPr>
          <p:cNvPr id="16" name="New shape">
            <a:extLst>
              <a:ext uri="{FF2B5EF4-FFF2-40B4-BE49-F238E27FC236}">
                <a16:creationId xmlns:a16="http://schemas.microsoft.com/office/drawing/2014/main" id="{50E82A76-CFBF-2E87-0454-D4B215C484B6}"/>
              </a:ext>
            </a:extLst>
          </p:cNvPr>
          <p:cNvSpPr/>
          <p:nvPr/>
        </p:nvSpPr>
        <p:spPr>
          <a:xfrm>
            <a:off x="5800726" y="1022299"/>
            <a:ext cx="5570537" cy="3982676"/>
          </a:xfrm>
          <a:prstGeom prst="rect">
            <a:avLst/>
          </a:prstGeom>
          <a:noFill/>
          <a:ln w="38100">
            <a:solidFill>
              <a:srgbClr val="C03BC4"/>
            </a:solidFill>
          </a:ln>
        </p:spPr>
        <p:style>
          <a:lnRef idx="2">
            <a:schemeClr val="accent1">
              <a:shade val="50000"/>
            </a:schemeClr>
          </a:lnRef>
          <a:fillRef idx="1">
            <a:schemeClr val="accent1"/>
          </a:fillRef>
          <a:effectRef idx="0">
            <a:schemeClr val="accent1"/>
          </a:effectRef>
          <a:fontRef idx="minor">
            <a:schemeClr val="lt1"/>
          </a:fontRef>
        </p:style>
        <p:txBody>
          <a:bodyPr wrap="square" lIns="249007" tIns="249007" rIns="249007" bIns="249007" rtlCol="0" anchor="ctr">
            <a:spAutoFit/>
          </a:bodyPr>
          <a:lstStyle/>
          <a:p>
            <a:pPr algn="l">
              <a:lnSpc>
                <a:spcPct val="125000"/>
              </a:lnSpc>
            </a:pPr>
            <a:r>
              <a:rPr lang="en-US" sz="1400" dirty="0">
                <a:solidFill>
                  <a:schemeClr val="tx1"/>
                </a:solidFill>
                <a:latin typeface="Consolas" panose="020B0609020204030204" pitchFamily="49" charset="0"/>
              </a:rPr>
              <a:t>param </a:t>
            </a:r>
            <a:r>
              <a:rPr lang="en-US" sz="1400" dirty="0" err="1">
                <a:solidFill>
                  <a:schemeClr val="tx1"/>
                </a:solidFill>
                <a:latin typeface="Consolas" panose="020B0609020204030204" pitchFamily="49" charset="0"/>
              </a:rPr>
              <a:t>storageName</a:t>
            </a:r>
            <a:r>
              <a:rPr lang="en-US" sz="1400" dirty="0">
                <a:solidFill>
                  <a:schemeClr val="tx1"/>
                </a:solidFill>
                <a:latin typeface="Consolas" panose="020B0609020204030204" pitchFamily="49" charset="0"/>
              </a:rPr>
              <a:t> string = 'stg${</a:t>
            </a:r>
            <a:r>
              <a:rPr lang="en-US" sz="1400" dirty="0" err="1">
                <a:solidFill>
                  <a:schemeClr val="tx1"/>
                </a:solidFill>
                <a:latin typeface="Consolas" panose="020B0609020204030204" pitchFamily="49" charset="0"/>
              </a:rPr>
              <a:t>uniqueString</a:t>
            </a:r>
            <a:r>
              <a:rPr lang="en-US" sz="1400" dirty="0">
                <a:solidFill>
                  <a:schemeClr val="tx1"/>
                </a:solidFill>
                <a:latin typeface="Consolas" panose="020B0609020204030204" pitchFamily="49" charset="0"/>
              </a:rPr>
              <a:t>(</a:t>
            </a:r>
            <a:r>
              <a:rPr lang="en-US" sz="1400" dirty="0" err="1">
                <a:solidFill>
                  <a:schemeClr val="tx1"/>
                </a:solidFill>
                <a:latin typeface="Consolas" panose="020B0609020204030204" pitchFamily="49" charset="0"/>
              </a:rPr>
              <a:t>resourceGroup</a:t>
            </a:r>
            <a:r>
              <a:rPr lang="en-US" sz="1400" dirty="0">
                <a:solidFill>
                  <a:schemeClr val="tx1"/>
                </a:solidFill>
                <a:latin typeface="Consolas" panose="020B0609020204030204" pitchFamily="49" charset="0"/>
              </a:rPr>
              <a:t>().id)}'</a:t>
            </a:r>
          </a:p>
          <a:p>
            <a:pPr algn="l">
              <a:lnSpc>
                <a:spcPct val="125000"/>
              </a:lnSpc>
            </a:pPr>
            <a:r>
              <a:rPr lang="en-US" sz="1400" dirty="0">
                <a:solidFill>
                  <a:schemeClr val="tx1"/>
                </a:solidFill>
                <a:latin typeface="Consolas" panose="020B0609020204030204" pitchFamily="49" charset="0"/>
              </a:rPr>
              <a:t>param location string = </a:t>
            </a:r>
            <a:r>
              <a:rPr lang="en-US" sz="1400" dirty="0" err="1">
                <a:solidFill>
                  <a:schemeClr val="tx1"/>
                </a:solidFill>
                <a:latin typeface="Consolas" panose="020B0609020204030204" pitchFamily="49" charset="0"/>
              </a:rPr>
              <a:t>resourceGroup</a:t>
            </a:r>
            <a:r>
              <a:rPr lang="en-US" sz="1400" dirty="0">
                <a:solidFill>
                  <a:schemeClr val="tx1"/>
                </a:solidFill>
                <a:latin typeface="Consolas" panose="020B0609020204030204" pitchFamily="49" charset="0"/>
              </a:rPr>
              <a:t>().location</a:t>
            </a:r>
          </a:p>
          <a:p>
            <a:pPr algn="l">
              <a:lnSpc>
                <a:spcPct val="125000"/>
              </a:lnSpc>
            </a:pPr>
            <a:endParaRPr lang="en-US" sz="1400" dirty="0">
              <a:solidFill>
                <a:schemeClr val="tx1"/>
              </a:solidFill>
              <a:latin typeface="Consolas" panose="020B0609020204030204" pitchFamily="49" charset="0"/>
            </a:endParaRPr>
          </a:p>
          <a:p>
            <a:pPr algn="l">
              <a:lnSpc>
                <a:spcPct val="125000"/>
              </a:lnSpc>
            </a:pPr>
            <a:r>
              <a:rPr lang="en-US" sz="1400" dirty="0">
                <a:solidFill>
                  <a:schemeClr val="tx1"/>
                </a:solidFill>
                <a:latin typeface="Consolas" panose="020B0609020204030204" pitchFamily="49" charset="0"/>
              </a:rPr>
              <a:t>resource </a:t>
            </a:r>
            <a:r>
              <a:rPr lang="en-US" sz="1400" dirty="0" err="1">
                <a:solidFill>
                  <a:schemeClr val="tx1"/>
                </a:solidFill>
                <a:latin typeface="Consolas" panose="020B0609020204030204" pitchFamily="49" charset="0"/>
              </a:rPr>
              <a:t>storageaccount</a:t>
            </a: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Microsoft.Storage</a:t>
            </a:r>
            <a:r>
              <a:rPr lang="en-US" sz="1400" dirty="0">
                <a:solidFill>
                  <a:schemeClr val="tx1"/>
                </a:solidFill>
                <a:latin typeface="Consolas" panose="020B0609020204030204" pitchFamily="49" charset="0"/>
              </a:rPr>
              <a:t>/storageAccounts@2021-02-01' = {</a:t>
            </a:r>
          </a:p>
          <a:p>
            <a:pPr algn="l">
              <a:lnSpc>
                <a:spcPct val="125000"/>
              </a:lnSpc>
            </a:pPr>
            <a:r>
              <a:rPr lang="en-US" sz="1400" dirty="0">
                <a:solidFill>
                  <a:schemeClr val="tx1"/>
                </a:solidFill>
                <a:latin typeface="Consolas" panose="020B0609020204030204" pitchFamily="49" charset="0"/>
              </a:rPr>
              <a:t>    name: 'name'</a:t>
            </a:r>
          </a:p>
          <a:p>
            <a:pPr algn="l">
              <a:lnSpc>
                <a:spcPct val="125000"/>
              </a:lnSpc>
            </a:pPr>
            <a:r>
              <a:rPr lang="en-US" sz="1400" dirty="0">
                <a:solidFill>
                  <a:schemeClr val="tx1"/>
                </a:solidFill>
                <a:latin typeface="Consolas" panose="020B0609020204030204" pitchFamily="49" charset="0"/>
              </a:rPr>
              <a:t>    location: location</a:t>
            </a:r>
          </a:p>
          <a:p>
            <a:pPr algn="l">
              <a:lnSpc>
                <a:spcPct val="125000"/>
              </a:lnSpc>
            </a:pPr>
            <a:r>
              <a:rPr lang="en-US" sz="1400" dirty="0">
                <a:solidFill>
                  <a:schemeClr val="tx1"/>
                </a:solidFill>
                <a:latin typeface="Consolas" panose="020B0609020204030204" pitchFamily="49" charset="0"/>
              </a:rPr>
              <a:t>    kind: 'StorageV2'</a:t>
            </a:r>
          </a:p>
          <a:p>
            <a:pPr algn="l">
              <a:lnSpc>
                <a:spcPct val="125000"/>
              </a:lnSpc>
            </a:pPr>
            <a:r>
              <a:rPr lang="en-US" sz="1400" dirty="0">
                <a:solidFill>
                  <a:schemeClr val="tx1"/>
                </a:solidFill>
                <a:latin typeface="Consolas" panose="020B0609020204030204" pitchFamily="49" charset="0"/>
              </a:rPr>
              <a:t>    </a:t>
            </a:r>
            <a:r>
              <a:rPr lang="en-US" sz="1400" dirty="0" err="1">
                <a:solidFill>
                  <a:schemeClr val="tx1"/>
                </a:solidFill>
                <a:latin typeface="Consolas" panose="020B0609020204030204" pitchFamily="49" charset="0"/>
              </a:rPr>
              <a:t>sku</a:t>
            </a:r>
            <a:r>
              <a:rPr lang="en-US" sz="1400" dirty="0">
                <a:solidFill>
                  <a:schemeClr val="tx1"/>
                </a:solidFill>
                <a:latin typeface="Consolas" panose="020B0609020204030204" pitchFamily="49" charset="0"/>
              </a:rPr>
              <a:t>: {</a:t>
            </a:r>
          </a:p>
          <a:p>
            <a:pPr algn="l">
              <a:lnSpc>
                <a:spcPct val="125000"/>
              </a:lnSpc>
            </a:pPr>
            <a:r>
              <a:rPr lang="en-US" sz="1400" dirty="0">
                <a:solidFill>
                  <a:schemeClr val="tx1"/>
                </a:solidFill>
                <a:latin typeface="Consolas" panose="020B0609020204030204" pitchFamily="49" charset="0"/>
              </a:rPr>
              <a:t>        name: '</a:t>
            </a:r>
            <a:r>
              <a:rPr lang="en-US" sz="1400" dirty="0" err="1">
                <a:solidFill>
                  <a:schemeClr val="tx1"/>
                </a:solidFill>
                <a:latin typeface="Consolas" panose="020B0609020204030204" pitchFamily="49" charset="0"/>
              </a:rPr>
              <a:t>Premium_LRS</a:t>
            </a:r>
            <a:r>
              <a:rPr lang="en-US" sz="1400" dirty="0">
                <a:solidFill>
                  <a:schemeClr val="tx1"/>
                </a:solidFill>
                <a:latin typeface="Consolas" panose="020B0609020204030204" pitchFamily="49" charset="0"/>
              </a:rPr>
              <a:t>'</a:t>
            </a:r>
          </a:p>
          <a:p>
            <a:pPr algn="l">
              <a:lnSpc>
                <a:spcPct val="125000"/>
              </a:lnSpc>
            </a:pPr>
            <a:r>
              <a:rPr lang="en-US" sz="1400" dirty="0">
                <a:solidFill>
                  <a:schemeClr val="tx1"/>
                </a:solidFill>
                <a:latin typeface="Consolas" panose="020B0609020204030204" pitchFamily="49" charset="0"/>
              </a:rPr>
              <a:t>    }</a:t>
            </a:r>
          </a:p>
          <a:p>
            <a:pPr algn="l">
              <a:lnSpc>
                <a:spcPct val="125000"/>
              </a:lnSpc>
            </a:pPr>
            <a:r>
              <a:rPr lang="en-US" sz="1400" dirty="0">
                <a:solidFill>
                  <a:schemeClr val="tx1"/>
                </a:solidFill>
                <a:latin typeface="Consolas" panose="020B0609020204030204" pitchFamily="49" charset="0"/>
              </a:rPr>
              <a:t>}</a:t>
            </a:r>
            <a:endParaRPr sz="1400" dirty="0">
              <a:solidFill>
                <a:schemeClr val="tx1"/>
              </a:solidFill>
              <a:latin typeface="Consolas" panose="020B0609020204030204" pitchFamily="49" charset="0"/>
            </a:endParaRPr>
          </a:p>
        </p:txBody>
      </p:sp>
      <p:sp>
        <p:nvSpPr>
          <p:cNvPr id="17" name="New shape">
            <a:extLst>
              <a:ext uri="{FF2B5EF4-FFF2-40B4-BE49-F238E27FC236}">
                <a16:creationId xmlns:a16="http://schemas.microsoft.com/office/drawing/2014/main" id="{F6BC7D02-6FC7-0EAA-3D11-2F6CC915B95F}"/>
              </a:ext>
            </a:extLst>
          </p:cNvPr>
          <p:cNvSpPr/>
          <p:nvPr/>
        </p:nvSpPr>
        <p:spPr>
          <a:xfrm>
            <a:off x="568325" y="5429013"/>
            <a:ext cx="4042761" cy="738664"/>
          </a:xfrm>
          <a:prstGeom prst="rect">
            <a:avLst/>
          </a:prstGeom>
          <a:noFill/>
          <a:ln w="38100">
            <a:solidFill>
              <a:srgbClr val="C03BC4"/>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p>
            <a:pPr>
              <a:spcBef>
                <a:spcPts val="600"/>
              </a:spcBef>
              <a:spcAft>
                <a:spcPts val="600"/>
              </a:spcAft>
            </a:pPr>
            <a:r>
              <a:rPr sz="1400" b="1" dirty="0">
                <a:solidFill>
                  <a:srgbClr val="000000"/>
                </a:solidFill>
              </a:rPr>
              <a:t>Note:</a:t>
            </a:r>
            <a:r>
              <a:rPr lang="en-US" sz="1400" b="1" dirty="0">
                <a:solidFill>
                  <a:srgbClr val="000000"/>
                </a:solidFill>
              </a:rPr>
              <a:t> </a:t>
            </a:r>
            <a:r>
              <a:rPr sz="1400" dirty="0">
                <a:solidFill>
                  <a:srgbClr val="000000"/>
                </a:solidFill>
              </a:rPr>
              <a:t>Beware that when converting</a:t>
            </a:r>
            <a:r>
              <a:rPr lang="en-US" sz="1400" dirty="0">
                <a:solidFill>
                  <a:srgbClr val="000000"/>
                </a:solidFill>
              </a:rPr>
              <a:t> </a:t>
            </a:r>
            <a:r>
              <a:rPr sz="1400" dirty="0">
                <a:solidFill>
                  <a:srgbClr val="000000"/>
                </a:solidFill>
              </a:rPr>
              <a:t>ARM templates to Bicep, there might be issues since it's still a work in progress.</a:t>
            </a:r>
          </a:p>
        </p:txBody>
      </p:sp>
    </p:spTree>
    <p:extLst>
      <p:ext uri="{BB962C8B-B14F-4D97-AF65-F5344CB8AC3E}">
        <p14:creationId xmlns:p14="http://schemas.microsoft.com/office/powerpoint/2010/main" val="22518915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1A0FB-9B14-4136-9C25-0CCBA15E0F9C}"/>
              </a:ext>
            </a:extLst>
          </p:cNvPr>
          <p:cNvSpPr>
            <a:spLocks noGrp="1"/>
          </p:cNvSpPr>
          <p:nvPr>
            <p:ph type="title"/>
          </p:nvPr>
        </p:nvSpPr>
        <p:spPr/>
        <p:txBody>
          <a:bodyPr/>
          <a:lstStyle/>
          <a:p>
            <a:r>
              <a:rPr lang="en-US" dirty="0"/>
              <a:t>Install Bicep</a:t>
            </a:r>
          </a:p>
        </p:txBody>
      </p:sp>
      <p:sp>
        <p:nvSpPr>
          <p:cNvPr id="16" name="Text Placeholder 15">
            <a:extLst>
              <a:ext uri="{FF2B5EF4-FFF2-40B4-BE49-F238E27FC236}">
                <a16:creationId xmlns:a16="http://schemas.microsoft.com/office/drawing/2014/main" id="{07B0DF52-531C-D5F8-F2A4-B8A51373CAA4}"/>
              </a:ext>
            </a:extLst>
          </p:cNvPr>
          <p:cNvSpPr>
            <a:spLocks noGrp="1"/>
          </p:cNvSpPr>
          <p:nvPr>
            <p:ph type="body" sz="quarter" idx="15"/>
          </p:nvPr>
        </p:nvSpPr>
        <p:spPr>
          <a:xfrm>
            <a:off x="586389" y="1581150"/>
            <a:ext cx="3299811" cy="3631763"/>
          </a:xfrm>
        </p:spPr>
        <p:txBody>
          <a:bodyPr/>
          <a:lstStyle/>
          <a:p>
            <a:pPr>
              <a:spcBef>
                <a:spcPts val="600"/>
              </a:spcBef>
              <a:spcAft>
                <a:spcPts val="600"/>
              </a:spcAft>
            </a:pPr>
            <a:r>
              <a:rPr lang="en-US" sz="1800" dirty="0">
                <a:solidFill>
                  <a:schemeClr val="tx1"/>
                </a:solidFill>
                <a:latin typeface="+mj-lt"/>
              </a:rPr>
              <a:t>Install the Bicep CLI or the </a:t>
            </a:r>
            <a:r>
              <a:rPr lang="en-US" sz="1800" dirty="0">
                <a:solidFill>
                  <a:srgbClr val="0078D4"/>
                </a:solidFill>
                <a:latin typeface="+mj-lt"/>
                <a:hlinkClick r:id="rId3">
                  <a:extLst>
                    <a:ext uri="{A12FA001-AC4F-418D-AE19-62706E023703}">
                      <ahyp:hlinkClr xmlns:ahyp="http://schemas.microsoft.com/office/drawing/2018/hyperlinkcolor" val="tx"/>
                    </a:ext>
                  </a:extLst>
                </a:hlinkClick>
              </a:rPr>
              <a:t>Visual Studio Code Extension</a:t>
            </a:r>
            <a:r>
              <a:rPr lang="en-US" sz="1800" dirty="0">
                <a:solidFill>
                  <a:srgbClr val="0078D4"/>
                </a:solidFill>
                <a:latin typeface="+mj-lt"/>
              </a:rPr>
              <a:t>.</a:t>
            </a:r>
          </a:p>
          <a:p>
            <a:pPr>
              <a:spcBef>
                <a:spcPts val="600"/>
              </a:spcBef>
              <a:spcAft>
                <a:spcPts val="600"/>
              </a:spcAft>
            </a:pPr>
            <a:r>
              <a:rPr lang="en-US" sz="1800" dirty="0">
                <a:solidFill>
                  <a:schemeClr val="tx1"/>
                </a:solidFill>
                <a:latin typeface="+mj-lt"/>
              </a:rPr>
              <a:t>The extension provides language support, IntelliSense, and linting support.</a:t>
            </a:r>
          </a:p>
          <a:p>
            <a:pPr>
              <a:spcBef>
                <a:spcPts val="600"/>
              </a:spcBef>
              <a:spcAft>
                <a:spcPts val="600"/>
              </a:spcAft>
            </a:pPr>
            <a:r>
              <a:rPr lang="en-US" sz="1800" dirty="0" err="1">
                <a:solidFill>
                  <a:schemeClr val="tx1"/>
                </a:solidFill>
                <a:latin typeface="+mn-lt"/>
              </a:rPr>
              <a:t>az</a:t>
            </a:r>
            <a:r>
              <a:rPr lang="en-US" sz="1800" dirty="0">
                <a:solidFill>
                  <a:schemeClr val="tx1"/>
                </a:solidFill>
                <a:latin typeface="+mn-lt"/>
              </a:rPr>
              <a:t> bicep install</a:t>
            </a:r>
            <a:br>
              <a:rPr lang="en-US" sz="1800" dirty="0">
                <a:solidFill>
                  <a:schemeClr val="tx1"/>
                </a:solidFill>
                <a:latin typeface="+mn-lt"/>
              </a:rPr>
            </a:br>
            <a:r>
              <a:rPr lang="en-US" sz="1800" dirty="0" err="1">
                <a:solidFill>
                  <a:schemeClr val="tx1"/>
                </a:solidFill>
                <a:latin typeface="+mn-lt"/>
              </a:rPr>
              <a:t>choco</a:t>
            </a:r>
            <a:r>
              <a:rPr lang="en-US" sz="1800" dirty="0">
                <a:solidFill>
                  <a:schemeClr val="tx1"/>
                </a:solidFill>
                <a:latin typeface="+mn-lt"/>
              </a:rPr>
              <a:t> install bicep</a:t>
            </a:r>
            <a:br>
              <a:rPr lang="en-US" sz="1800" dirty="0">
                <a:solidFill>
                  <a:schemeClr val="tx1"/>
                </a:solidFill>
                <a:latin typeface="+mn-lt"/>
              </a:rPr>
            </a:br>
            <a:r>
              <a:rPr lang="en-US" sz="1800" dirty="0" err="1">
                <a:solidFill>
                  <a:schemeClr val="tx1"/>
                </a:solidFill>
                <a:latin typeface="+mn-lt"/>
              </a:rPr>
              <a:t>winget</a:t>
            </a:r>
            <a:r>
              <a:rPr lang="en-US" sz="1800" dirty="0">
                <a:solidFill>
                  <a:schemeClr val="tx1"/>
                </a:solidFill>
                <a:latin typeface="+mn-lt"/>
              </a:rPr>
              <a:t> install -e --id </a:t>
            </a:r>
            <a:r>
              <a:rPr lang="en-US" sz="1800" dirty="0" err="1">
                <a:solidFill>
                  <a:schemeClr val="tx1"/>
                </a:solidFill>
                <a:latin typeface="+mn-lt"/>
              </a:rPr>
              <a:t>Microsoft.Bicep</a:t>
            </a:r>
            <a:br>
              <a:rPr lang="en-US" sz="1800" dirty="0">
                <a:solidFill>
                  <a:schemeClr val="tx1"/>
                </a:solidFill>
                <a:latin typeface="+mn-lt"/>
              </a:rPr>
            </a:br>
            <a:r>
              <a:rPr lang="en-US" sz="1800" dirty="0">
                <a:solidFill>
                  <a:schemeClr val="tx1"/>
                </a:solidFill>
                <a:latin typeface="+mn-lt"/>
              </a:rPr>
              <a:t>bicep --help</a:t>
            </a:r>
          </a:p>
        </p:txBody>
      </p:sp>
      <p:pic>
        <p:nvPicPr>
          <p:cNvPr id="9" name="New picture" descr="Screenshot of Bicep extension from V S Code marketplace.">
            <a:extLst>
              <a:ext uri="{FF2B5EF4-FFF2-40B4-BE49-F238E27FC236}">
                <a16:creationId xmlns:a16="http://schemas.microsoft.com/office/drawing/2014/main" id="{A59E617B-2548-EF48-CCAA-F933C86A5B5B}"/>
              </a:ext>
            </a:extLst>
          </p:cNvPr>
          <p:cNvPicPr>
            <a:picLocks/>
          </p:cNvPicPr>
          <p:nvPr/>
        </p:nvPicPr>
        <p:blipFill rotWithShape="1">
          <a:blip r:embed="rId4"/>
          <a:srcRect t="5736" b="5736"/>
          <a:stretch/>
        </p:blipFill>
        <p:spPr>
          <a:xfrm>
            <a:off x="4064000" y="1581150"/>
            <a:ext cx="7535862" cy="4430720"/>
          </a:xfrm>
          <a:prstGeom prst="rect">
            <a:avLst/>
          </a:prstGeom>
          <a:noFill/>
          <a:ln w="38100">
            <a:solidFill>
              <a:srgbClr val="C73ECC"/>
            </a:solidFill>
          </a:ln>
        </p:spPr>
      </p:pic>
    </p:spTree>
    <p:extLst>
      <p:ext uri="{BB962C8B-B14F-4D97-AF65-F5344CB8AC3E}">
        <p14:creationId xmlns:p14="http://schemas.microsoft.com/office/powerpoint/2010/main" val="184330976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513F-2D0F-41C6-ADDA-C612BBEC95E5}"/>
              </a:ext>
            </a:extLst>
          </p:cNvPr>
          <p:cNvSpPr>
            <a:spLocks noGrp="1"/>
          </p:cNvSpPr>
          <p:nvPr>
            <p:ph type="title"/>
          </p:nvPr>
        </p:nvSpPr>
        <p:spPr/>
        <p:txBody>
          <a:bodyPr/>
          <a:lstStyle/>
          <a:p>
            <a:r>
              <a:rPr lang="en-US" dirty="0"/>
              <a:t>Understand Bicep file structure and syntax</a:t>
            </a:r>
          </a:p>
        </p:txBody>
      </p:sp>
      <p:sp>
        <p:nvSpPr>
          <p:cNvPr id="4" name="Text Placeholder 3">
            <a:extLst>
              <a:ext uri="{FF2B5EF4-FFF2-40B4-BE49-F238E27FC236}">
                <a16:creationId xmlns:a16="http://schemas.microsoft.com/office/drawing/2014/main" id="{6EF5B367-4923-96F8-02B3-17EC9ADAD8B5}"/>
              </a:ext>
            </a:extLst>
          </p:cNvPr>
          <p:cNvSpPr>
            <a:spLocks noGrp="1"/>
          </p:cNvSpPr>
          <p:nvPr>
            <p:ph type="body" sz="quarter" idx="15"/>
          </p:nvPr>
        </p:nvSpPr>
        <p:spPr>
          <a:xfrm>
            <a:off x="586265" y="1783725"/>
            <a:ext cx="4712685" cy="3954929"/>
          </a:xfrm>
        </p:spPr>
        <p:txBody>
          <a:bodyPr/>
          <a:lstStyle/>
          <a:p>
            <a:pPr marL="0" indent="0" defTabSz="932563">
              <a:spcBef>
                <a:spcPts val="0"/>
              </a:spcBef>
              <a:buNone/>
            </a:pPr>
            <a:r>
              <a:rPr lang="en-US" sz="1800" dirty="0">
                <a:latin typeface="+mj-lt"/>
              </a:rPr>
              <a:t>Azure Bicep comes with its own syntax, however, it’s easy to understand and follow:</a:t>
            </a:r>
          </a:p>
          <a:p>
            <a:pPr marL="319088" lvl="1" indent="-203200">
              <a:spcBef>
                <a:spcPts val="400"/>
              </a:spcBef>
              <a:spcAft>
                <a:spcPts val="600"/>
              </a:spcAft>
              <a:buClr>
                <a:schemeClr val="tx1"/>
              </a:buClr>
              <a:buFont typeface="Arial"/>
              <a:buChar char="•"/>
            </a:pPr>
            <a:r>
              <a:rPr lang="en-US" sz="1600" dirty="0"/>
              <a:t>Scope. </a:t>
            </a:r>
            <a:endParaRPr lang="en-US" sz="1600" dirty="0">
              <a:cs typeface="Segoe UI"/>
            </a:endParaRPr>
          </a:p>
          <a:p>
            <a:pPr marL="319088" lvl="1" indent="-203200">
              <a:spcBef>
                <a:spcPts val="400"/>
              </a:spcBef>
              <a:spcAft>
                <a:spcPts val="600"/>
              </a:spcAft>
              <a:buClr>
                <a:schemeClr val="tx1"/>
              </a:buClr>
              <a:buFont typeface="Arial"/>
              <a:buChar char="•"/>
            </a:pPr>
            <a:r>
              <a:rPr lang="en-US" sz="1600" dirty="0"/>
              <a:t>Parameters.</a:t>
            </a:r>
            <a:endParaRPr lang="en-US" sz="1600" dirty="0">
              <a:cs typeface="Segoe UI"/>
            </a:endParaRPr>
          </a:p>
          <a:p>
            <a:pPr marL="319088" lvl="1" indent="-203200">
              <a:spcBef>
                <a:spcPts val="400"/>
              </a:spcBef>
              <a:spcAft>
                <a:spcPts val="600"/>
              </a:spcAft>
              <a:buClr>
                <a:schemeClr val="tx1"/>
              </a:buClr>
              <a:buFont typeface="Arial"/>
              <a:buChar char="•"/>
            </a:pPr>
            <a:r>
              <a:rPr lang="en-US" sz="1600" dirty="0"/>
              <a:t>Variables.</a:t>
            </a:r>
          </a:p>
          <a:p>
            <a:pPr marL="319088" lvl="1" indent="-203200">
              <a:spcBef>
                <a:spcPts val="400"/>
              </a:spcBef>
              <a:spcAft>
                <a:spcPts val="600"/>
              </a:spcAft>
              <a:buClr>
                <a:schemeClr val="tx1"/>
              </a:buClr>
              <a:buFont typeface="Arial"/>
              <a:buChar char="•"/>
            </a:pPr>
            <a:r>
              <a:rPr lang="en-US" sz="1600" dirty="0">
                <a:cs typeface="Segoe UI"/>
              </a:rPr>
              <a:t>Resources.</a:t>
            </a:r>
          </a:p>
          <a:p>
            <a:pPr marL="319088" lvl="1" indent="-203200">
              <a:spcBef>
                <a:spcPts val="400"/>
              </a:spcBef>
              <a:spcAft>
                <a:spcPts val="600"/>
              </a:spcAft>
              <a:buClr>
                <a:schemeClr val="tx1"/>
              </a:buClr>
              <a:buFont typeface="Arial"/>
              <a:buChar char="•"/>
            </a:pPr>
            <a:r>
              <a:rPr lang="en-US" sz="1600" dirty="0">
                <a:cs typeface="Segoe UI"/>
              </a:rPr>
              <a:t>Modules.</a:t>
            </a:r>
          </a:p>
          <a:p>
            <a:pPr marL="319088" lvl="1" indent="-203200">
              <a:spcBef>
                <a:spcPts val="400"/>
              </a:spcBef>
              <a:spcAft>
                <a:spcPts val="600"/>
              </a:spcAft>
              <a:buClr>
                <a:schemeClr val="tx1"/>
              </a:buClr>
              <a:buFont typeface="Arial"/>
              <a:buChar char="•"/>
            </a:pPr>
            <a:r>
              <a:rPr lang="en-US" sz="1600" dirty="0">
                <a:cs typeface="Segoe UI"/>
              </a:rPr>
              <a:t>Outputs.</a:t>
            </a:r>
            <a:br>
              <a:rPr lang="en-US" sz="1600" dirty="0">
                <a:cs typeface="Segoe UI"/>
              </a:rPr>
            </a:br>
            <a:endParaRPr lang="en-US" sz="1600" dirty="0">
              <a:cs typeface="Segoe UI"/>
            </a:endParaRPr>
          </a:p>
          <a:p>
            <a:pPr marL="0" lvl="1" indent="0">
              <a:spcBef>
                <a:spcPts val="600"/>
              </a:spcBef>
              <a:buClr>
                <a:schemeClr val="tx1"/>
              </a:buClr>
              <a:buNone/>
            </a:pPr>
            <a:r>
              <a:rPr lang="en-US" sz="1800" b="1" dirty="0">
                <a:latin typeface="+mj-lt"/>
                <a:cs typeface="Segoe UI"/>
              </a:rPr>
              <a:t>Other features</a:t>
            </a:r>
            <a:r>
              <a:rPr lang="en-US" sz="1800" b="1" dirty="0">
                <a:cs typeface="Segoe UI"/>
              </a:rPr>
              <a:t>:</a:t>
            </a:r>
            <a:r>
              <a:rPr lang="en-US" sz="1800" dirty="0">
                <a:cs typeface="Segoe UI"/>
              </a:rPr>
              <a:t> Loops, conditional deployment, multiline strings, referencing an existing cloud resource, and many more.</a:t>
            </a:r>
          </a:p>
        </p:txBody>
      </p:sp>
      <p:cxnSp>
        <p:nvCxnSpPr>
          <p:cNvPr id="3" name="Straight Connector 2">
            <a:extLst>
              <a:ext uri="{FF2B5EF4-FFF2-40B4-BE49-F238E27FC236}">
                <a16:creationId xmlns:a16="http://schemas.microsoft.com/office/drawing/2014/main" id="{52F2FE62-F646-54CF-86C6-5BC9D47F6CC7}"/>
              </a:ext>
              <a:ext uri="{C183D7F6-B498-43B3-948B-1728B52AA6E4}">
                <adec:decorative xmlns:adec="http://schemas.microsoft.com/office/drawing/2017/decorative" val="1"/>
              </a:ext>
            </a:extLst>
          </p:cNvPr>
          <p:cNvCxnSpPr/>
          <p:nvPr/>
        </p:nvCxnSpPr>
        <p:spPr>
          <a:xfrm>
            <a:off x="5471531" y="0"/>
            <a:ext cx="0" cy="6858000"/>
          </a:xfrm>
          <a:prstGeom prst="line">
            <a:avLst/>
          </a:prstGeom>
          <a:noFill/>
          <a:ln w="38100">
            <a:solidFill>
              <a:schemeClr val="accent2"/>
            </a:solidFill>
            <a:headEnd type="none" w="med" len="med"/>
            <a:tailEnd type="none" w="med" len="med"/>
          </a:ln>
          <a:effectLst/>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CD1BE19C-472A-FD01-3985-C076FA1672DD}"/>
              </a:ext>
            </a:extLst>
          </p:cNvPr>
          <p:cNvSpPr txBox="1"/>
          <p:nvPr/>
        </p:nvSpPr>
        <p:spPr>
          <a:xfrm>
            <a:off x="5471531" y="0"/>
            <a:ext cx="6720592" cy="7109639"/>
          </a:xfrm>
          <a:prstGeom prst="rect">
            <a:avLst/>
          </a:prstGeom>
          <a:noFill/>
        </p:spPr>
        <p:txBody>
          <a:bodyPr wrap="square">
            <a:spAutoFit/>
          </a:bodyPr>
          <a:lstStyle/>
          <a:p>
            <a:r>
              <a:rPr lang="en-US" sz="1200" dirty="0">
                <a:latin typeface="Consolas" panose="020B0609020204030204" pitchFamily="49" charset="0"/>
              </a:rPr>
              <a:t>@minLength(3)</a:t>
            </a:r>
          </a:p>
          <a:p>
            <a:r>
              <a:rPr lang="en-US" sz="1200" dirty="0">
                <a:latin typeface="Consolas" panose="020B0609020204030204" pitchFamily="49" charset="0"/>
              </a:rPr>
              <a:t>@maxLength(11)</a:t>
            </a:r>
            <a:endParaRPr lang="en-US" sz="1200" dirty="0">
              <a:solidFill>
                <a:srgbClr val="0451A5"/>
              </a:solidFill>
              <a:latin typeface="Consolas" panose="020B0609020204030204" pitchFamily="49" charset="0"/>
            </a:endParaRPr>
          </a:p>
          <a:p>
            <a:r>
              <a:rPr lang="en-US" sz="1200" dirty="0">
                <a:solidFill>
                  <a:srgbClr val="0451A5"/>
                </a:solidFill>
                <a:latin typeface="Consolas" panose="020B0609020204030204" pitchFamily="49" charset="0"/>
              </a:rPr>
              <a:t>param</a:t>
            </a:r>
            <a:r>
              <a:rPr lang="en-US" sz="1200" dirty="0">
                <a:solidFill>
                  <a:srgbClr val="008080"/>
                </a:solidFill>
                <a:latin typeface="Consolas" panose="020B0609020204030204" pitchFamily="49" charset="0"/>
              </a:rPr>
              <a:t> </a:t>
            </a:r>
            <a:r>
              <a:rPr lang="en-US" sz="1200" dirty="0" err="1">
                <a:latin typeface="Consolas" panose="020B0609020204030204" pitchFamily="49" charset="0"/>
              </a:rPr>
              <a:t>storagePrefix</a:t>
            </a:r>
            <a:r>
              <a:rPr lang="en-US" sz="1200" dirty="0">
                <a:latin typeface="Consolas" panose="020B0609020204030204" pitchFamily="49" charset="0"/>
              </a:rPr>
              <a:t> string</a:t>
            </a:r>
            <a:br>
              <a:rPr lang="en-US" sz="1200" dirty="0">
                <a:solidFill>
                  <a:srgbClr val="007200"/>
                </a:solidFill>
                <a:latin typeface="Consolas" panose="020B0609020204030204" pitchFamily="49" charset="0"/>
              </a:rPr>
            </a:br>
            <a:r>
              <a:rPr lang="en-US" sz="1200" dirty="0">
                <a:solidFill>
                  <a:srgbClr val="0451A5"/>
                </a:solidFill>
                <a:latin typeface="Consolas" panose="020B0609020204030204" pitchFamily="49" charset="0"/>
              </a:rPr>
              <a:t>param </a:t>
            </a:r>
            <a:r>
              <a:rPr lang="en-US" sz="1200" dirty="0" err="1">
                <a:latin typeface="Consolas" panose="020B0609020204030204" pitchFamily="49" charset="0"/>
              </a:rPr>
              <a:t>storageSKU</a:t>
            </a:r>
            <a:r>
              <a:rPr lang="en-US" sz="1200" dirty="0">
                <a:latin typeface="Consolas" panose="020B0609020204030204" pitchFamily="49" charset="0"/>
              </a:rPr>
              <a:t> string = '</a:t>
            </a:r>
            <a:r>
              <a:rPr lang="en-US" sz="1200" dirty="0" err="1">
                <a:latin typeface="Consolas" panose="020B0609020204030204" pitchFamily="49" charset="0"/>
              </a:rPr>
              <a:t>Standard_LRS</a:t>
            </a:r>
            <a:r>
              <a:rPr lang="en-US" sz="1200" dirty="0">
                <a:latin typeface="Consolas" panose="020B0609020204030204" pitchFamily="49" charset="0"/>
              </a:rPr>
              <a:t>'</a:t>
            </a:r>
          </a:p>
          <a:p>
            <a:r>
              <a:rPr lang="en-US" sz="1200" dirty="0">
                <a:solidFill>
                  <a:srgbClr val="0451A5"/>
                </a:solidFill>
                <a:latin typeface="Consolas" panose="020B0609020204030204" pitchFamily="49" charset="0"/>
              </a:rPr>
              <a:t>param </a:t>
            </a:r>
            <a:r>
              <a:rPr lang="en-US" sz="1200" dirty="0">
                <a:latin typeface="Consolas" panose="020B0609020204030204" pitchFamily="49" charset="0"/>
              </a:rPr>
              <a:t>location string = </a:t>
            </a:r>
            <a:r>
              <a:rPr lang="en-US" sz="1200" dirty="0" err="1">
                <a:latin typeface="Consolas" panose="020B0609020204030204" pitchFamily="49" charset="0"/>
              </a:rPr>
              <a:t>resourceGroup</a:t>
            </a:r>
            <a:r>
              <a:rPr lang="en-US" sz="1200" dirty="0">
                <a:latin typeface="Consolas" panose="020B0609020204030204" pitchFamily="49" charset="0"/>
              </a:rPr>
              <a:t>().location</a:t>
            </a:r>
            <a:endParaRPr lang="en-US" sz="1200" dirty="0">
              <a:solidFill>
                <a:srgbClr val="007200"/>
              </a:solidFill>
              <a:latin typeface="Consolas" panose="020B0609020204030204" pitchFamily="49" charset="0"/>
            </a:endParaRPr>
          </a:p>
          <a:p>
            <a:endParaRPr lang="en-US" sz="1200" dirty="0">
              <a:solidFill>
                <a:srgbClr val="007200"/>
              </a:solidFill>
              <a:latin typeface="Consolas" panose="020B0609020204030204" pitchFamily="49" charset="0"/>
            </a:endParaRPr>
          </a:p>
          <a:p>
            <a:r>
              <a:rPr lang="en-US" sz="1200" dirty="0">
                <a:solidFill>
                  <a:srgbClr val="0451A5"/>
                </a:solidFill>
                <a:latin typeface="Consolas" panose="020B0609020204030204" pitchFamily="49" charset="0"/>
              </a:rPr>
              <a:t>var</a:t>
            </a:r>
            <a:r>
              <a:rPr lang="en-US" sz="1200" dirty="0">
                <a:solidFill>
                  <a:srgbClr val="008080"/>
                </a:solidFill>
                <a:latin typeface="Consolas" panose="020B0609020204030204" pitchFamily="49" charset="0"/>
              </a:rPr>
              <a:t> </a:t>
            </a:r>
            <a:r>
              <a:rPr lang="en-US" sz="1200" dirty="0" err="1">
                <a:latin typeface="Consolas" panose="020B0609020204030204" pitchFamily="49" charset="0"/>
              </a:rPr>
              <a:t>uniqueStorageName</a:t>
            </a:r>
            <a:r>
              <a:rPr lang="en-US" sz="1200" dirty="0">
                <a:latin typeface="Consolas" panose="020B0609020204030204" pitchFamily="49" charset="0"/>
              </a:rPr>
              <a:t> = </a:t>
            </a:r>
            <a:r>
              <a:rPr lang="en-US" sz="1200" dirty="0">
                <a:solidFill>
                  <a:srgbClr val="007200"/>
                </a:solidFill>
                <a:latin typeface="Consolas" panose="020B0609020204030204" pitchFamily="49" charset="0"/>
              </a:rPr>
              <a:t>'${</a:t>
            </a:r>
            <a:r>
              <a:rPr lang="en-US" sz="1200" dirty="0" err="1">
                <a:solidFill>
                  <a:srgbClr val="007200"/>
                </a:solidFill>
                <a:latin typeface="Consolas" panose="020B0609020204030204" pitchFamily="49" charset="0"/>
              </a:rPr>
              <a:t>storagePrefix</a:t>
            </a:r>
            <a:r>
              <a:rPr lang="en-US" sz="1200" dirty="0">
                <a:solidFill>
                  <a:srgbClr val="007200"/>
                </a:solidFill>
                <a:latin typeface="Consolas" panose="020B0609020204030204" pitchFamily="49" charset="0"/>
              </a:rPr>
              <a:t>}${</a:t>
            </a:r>
            <a:r>
              <a:rPr lang="en-US" sz="1200" dirty="0" err="1">
                <a:solidFill>
                  <a:srgbClr val="007200"/>
                </a:solidFill>
                <a:latin typeface="Consolas" panose="020B0609020204030204" pitchFamily="49" charset="0"/>
              </a:rPr>
              <a:t>uniqueString</a:t>
            </a:r>
            <a:r>
              <a:rPr lang="en-US" sz="1200" dirty="0">
                <a:solidFill>
                  <a:srgbClr val="007200"/>
                </a:solidFill>
                <a:latin typeface="Consolas" panose="020B0609020204030204" pitchFamily="49" charset="0"/>
              </a:rPr>
              <a:t>(</a:t>
            </a:r>
            <a:r>
              <a:rPr lang="en-US" sz="1200" dirty="0" err="1">
                <a:solidFill>
                  <a:srgbClr val="007200"/>
                </a:solidFill>
                <a:latin typeface="Consolas" panose="020B0609020204030204" pitchFamily="49" charset="0"/>
              </a:rPr>
              <a:t>resourceGroup</a:t>
            </a:r>
            <a:r>
              <a:rPr lang="en-US" sz="1200" dirty="0">
                <a:solidFill>
                  <a:srgbClr val="007200"/>
                </a:solidFill>
                <a:latin typeface="Consolas" panose="020B0609020204030204" pitchFamily="49" charset="0"/>
              </a:rPr>
              <a:t>().id)}'</a:t>
            </a:r>
          </a:p>
          <a:p>
            <a:endParaRPr lang="en-US" sz="1200" dirty="0">
              <a:solidFill>
                <a:srgbClr val="007200"/>
              </a:solidFill>
              <a:latin typeface="Consolas" panose="020B0609020204030204" pitchFamily="49" charset="0"/>
            </a:endParaRPr>
          </a:p>
          <a:p>
            <a:r>
              <a:rPr lang="en-US" sz="1200" dirty="0">
                <a:solidFill>
                  <a:srgbClr val="0451A5"/>
                </a:solidFill>
                <a:latin typeface="Consolas" panose="020B0609020204030204" pitchFamily="49" charset="0"/>
              </a:rPr>
              <a:t>resource</a:t>
            </a:r>
            <a:r>
              <a:rPr lang="en-US" sz="1200" dirty="0">
                <a:solidFill>
                  <a:srgbClr val="008080"/>
                </a:solidFill>
                <a:latin typeface="Consolas" panose="020B0609020204030204" pitchFamily="49" charset="0"/>
              </a:rPr>
              <a:t> </a:t>
            </a:r>
            <a:r>
              <a:rPr lang="en-US" sz="1200" dirty="0">
                <a:latin typeface="Consolas" panose="020B0609020204030204" pitchFamily="49" charset="0"/>
              </a:rPr>
              <a:t>stg </a:t>
            </a:r>
            <a:r>
              <a:rPr lang="en-US" sz="1200" dirty="0">
                <a:solidFill>
                  <a:srgbClr val="007200"/>
                </a:solidFill>
                <a:latin typeface="Consolas" panose="020B0609020204030204" pitchFamily="49" charset="0"/>
              </a:rPr>
              <a:t>'</a:t>
            </a:r>
            <a:r>
              <a:rPr lang="en-US" sz="1200" dirty="0" err="1">
                <a:solidFill>
                  <a:srgbClr val="007200"/>
                </a:solidFill>
                <a:latin typeface="Consolas" panose="020B0609020204030204" pitchFamily="49" charset="0"/>
              </a:rPr>
              <a:t>Microsoft.Storage</a:t>
            </a:r>
            <a:r>
              <a:rPr lang="en-US" sz="1200" dirty="0">
                <a:solidFill>
                  <a:srgbClr val="007200"/>
                </a:solidFill>
                <a:latin typeface="Consolas" panose="020B0609020204030204" pitchFamily="49" charset="0"/>
              </a:rPr>
              <a:t>/storageAccounts@2023-08-09' </a:t>
            </a:r>
            <a:r>
              <a:rPr lang="en-US" sz="1200" dirty="0">
                <a:latin typeface="Consolas" panose="020B0609020204030204" pitchFamily="49" charset="0"/>
              </a:rPr>
              <a:t>=</a:t>
            </a:r>
            <a:r>
              <a:rPr lang="en-US" sz="1200" dirty="0">
                <a:solidFill>
                  <a:srgbClr val="007200"/>
                </a:solidFill>
                <a:latin typeface="Consolas" panose="020B0609020204030204" pitchFamily="49" charset="0"/>
              </a:rPr>
              <a:t> </a:t>
            </a:r>
            <a:r>
              <a:rPr lang="en-US" sz="1200" dirty="0">
                <a:latin typeface="Consolas" panose="020B0609020204030204" pitchFamily="49" charset="0"/>
              </a:rPr>
              <a:t>{</a:t>
            </a:r>
            <a:endParaRPr lang="en-US" sz="1200" dirty="0">
              <a:solidFill>
                <a:srgbClr val="007200"/>
              </a:solidFill>
              <a:latin typeface="Consolas" panose="020B0609020204030204" pitchFamily="49" charset="0"/>
            </a:endParaRPr>
          </a:p>
          <a:p>
            <a:r>
              <a:rPr lang="en-US" sz="1200" dirty="0">
                <a:solidFill>
                  <a:srgbClr val="007200"/>
                </a:solidFill>
                <a:latin typeface="Consolas" panose="020B0609020204030204" pitchFamily="49" charset="0"/>
              </a:rPr>
              <a:t>    </a:t>
            </a:r>
            <a:r>
              <a:rPr lang="en-US" sz="1200" dirty="0">
                <a:latin typeface="Consolas" panose="020B0609020204030204" pitchFamily="49" charset="0"/>
              </a:rPr>
              <a:t>name: </a:t>
            </a:r>
            <a:r>
              <a:rPr lang="en-US" sz="1200" dirty="0" err="1">
                <a:latin typeface="Consolas" panose="020B0609020204030204" pitchFamily="49" charset="0"/>
              </a:rPr>
              <a:t>uniqueStorageName</a:t>
            </a:r>
            <a:endParaRPr lang="en-US" sz="1200" dirty="0">
              <a:latin typeface="Consolas" panose="020B0609020204030204" pitchFamily="49" charset="0"/>
            </a:endParaRPr>
          </a:p>
          <a:p>
            <a:r>
              <a:rPr lang="en-US" sz="1200" dirty="0">
                <a:solidFill>
                  <a:srgbClr val="007200"/>
                </a:solidFill>
                <a:latin typeface="Consolas" panose="020B0609020204030204" pitchFamily="49" charset="0"/>
              </a:rPr>
              <a:t>    </a:t>
            </a:r>
            <a:r>
              <a:rPr lang="en-US" sz="1200" dirty="0">
                <a:latin typeface="Consolas" panose="020B0609020204030204" pitchFamily="49" charset="0"/>
              </a:rPr>
              <a:t>location: location</a:t>
            </a:r>
            <a:endParaRPr lang="en-US" sz="1200" dirty="0">
              <a:solidFill>
                <a:srgbClr val="007200"/>
              </a:solidFill>
              <a:latin typeface="Consolas" panose="020B0609020204030204" pitchFamily="49" charset="0"/>
            </a:endParaRPr>
          </a:p>
          <a:p>
            <a:r>
              <a:rPr lang="en-US" sz="1200" dirty="0">
                <a:latin typeface="Consolas" panose="020B0609020204030204" pitchFamily="49" charset="0"/>
              </a:rPr>
              <a:t>    </a:t>
            </a:r>
            <a:r>
              <a:rPr lang="en-US" sz="1200" dirty="0" err="1">
                <a:latin typeface="Consolas" panose="020B0609020204030204" pitchFamily="49" charset="0"/>
              </a:rPr>
              <a:t>sku</a:t>
            </a:r>
            <a:r>
              <a:rPr lang="en-US" sz="1200" dirty="0">
                <a:latin typeface="Consolas" panose="020B0609020204030204" pitchFamily="49" charset="0"/>
              </a:rPr>
              <a:t>: {</a:t>
            </a:r>
          </a:p>
          <a:p>
            <a:r>
              <a:rPr lang="en-US" sz="1200" dirty="0">
                <a:latin typeface="Consolas" panose="020B0609020204030204" pitchFamily="49" charset="0"/>
              </a:rPr>
              <a:t>       name: </a:t>
            </a:r>
            <a:r>
              <a:rPr lang="en-US" sz="1200" dirty="0" err="1">
                <a:latin typeface="Consolas" panose="020B0609020204030204" pitchFamily="49" charset="0"/>
              </a:rPr>
              <a:t>storageSKU</a:t>
            </a:r>
            <a:endParaRPr lang="en-US" sz="1200" dirty="0">
              <a:latin typeface="Consolas" panose="020B0609020204030204" pitchFamily="49" charset="0"/>
            </a:endParaRPr>
          </a:p>
          <a:p>
            <a:r>
              <a:rPr lang="en-US" sz="1200" dirty="0">
                <a:solidFill>
                  <a:srgbClr val="007200"/>
                </a:solidFill>
                <a:latin typeface="Consolas" panose="020B0609020204030204" pitchFamily="49" charset="0"/>
              </a:rPr>
              <a:t>    </a:t>
            </a:r>
            <a:r>
              <a:rPr lang="en-US" sz="1200" dirty="0">
                <a:latin typeface="Consolas" panose="020B0609020204030204" pitchFamily="49" charset="0"/>
              </a:rPr>
              <a:t>}</a:t>
            </a:r>
          </a:p>
          <a:p>
            <a:r>
              <a:rPr lang="en-US" sz="1200" dirty="0">
                <a:solidFill>
                  <a:srgbClr val="007200"/>
                </a:solidFill>
                <a:latin typeface="Consolas" panose="020B0609020204030204" pitchFamily="49" charset="0"/>
              </a:rPr>
              <a:t>    </a:t>
            </a:r>
            <a:r>
              <a:rPr lang="en-US" sz="1200" dirty="0">
                <a:latin typeface="Consolas" panose="020B0609020204030204" pitchFamily="49" charset="0"/>
              </a:rPr>
              <a:t>kind: 'StorageV2'</a:t>
            </a:r>
          </a:p>
          <a:p>
            <a:r>
              <a:rPr lang="en-US" sz="1200" dirty="0">
                <a:solidFill>
                  <a:srgbClr val="007200"/>
                </a:solidFill>
                <a:latin typeface="Consolas" panose="020B0609020204030204" pitchFamily="49" charset="0"/>
              </a:rPr>
              <a:t>    </a:t>
            </a:r>
            <a:r>
              <a:rPr lang="en-US" sz="1200" dirty="0">
                <a:latin typeface="Consolas" panose="020B0609020204030204" pitchFamily="49" charset="0"/>
              </a:rPr>
              <a:t>properties: {</a:t>
            </a:r>
          </a:p>
          <a:p>
            <a:r>
              <a:rPr lang="en-US" sz="1200" dirty="0">
                <a:latin typeface="Consolas" panose="020B0609020204030204" pitchFamily="49" charset="0"/>
              </a:rPr>
              <a:t>        </a:t>
            </a:r>
            <a:r>
              <a:rPr lang="en-US" sz="1200" dirty="0" err="1">
                <a:latin typeface="Consolas" panose="020B0609020204030204" pitchFamily="49" charset="0"/>
              </a:rPr>
              <a:t>supportsHttpsTrafficOnly</a:t>
            </a:r>
            <a:r>
              <a:rPr lang="en-US" sz="1200" dirty="0">
                <a:latin typeface="Consolas" panose="020B0609020204030204" pitchFamily="49" charset="0"/>
              </a:rPr>
              <a:t>: </a:t>
            </a:r>
            <a:r>
              <a:rPr lang="en-US" sz="1200" dirty="0">
                <a:solidFill>
                  <a:srgbClr val="007200"/>
                </a:solidFill>
                <a:latin typeface="Consolas" panose="020B0609020204030204" pitchFamily="49" charset="0"/>
              </a:rPr>
              <a:t>true</a:t>
            </a:r>
            <a:endParaRPr lang="en-US" sz="1200" dirty="0">
              <a:latin typeface="Consolas" panose="020B0609020204030204" pitchFamily="49" charset="0"/>
            </a:endParaRPr>
          </a:p>
          <a:p>
            <a:r>
              <a:rPr lang="en-US" sz="1200" dirty="0">
                <a:solidFill>
                  <a:srgbClr val="007200"/>
                </a:solidFill>
                <a:latin typeface="Consolas" panose="020B0609020204030204" pitchFamily="49" charset="0"/>
              </a:rPr>
              <a:t>    </a:t>
            </a:r>
            <a:r>
              <a:rPr lang="en-US" sz="1200" dirty="0">
                <a:latin typeface="Consolas" panose="020B0609020204030204" pitchFamily="49" charset="0"/>
              </a:rPr>
              <a:t>}</a:t>
            </a:r>
          </a:p>
          <a:p>
            <a:endParaRPr lang="en-US" sz="1200" dirty="0">
              <a:solidFill>
                <a:srgbClr val="007200"/>
              </a:solidFill>
              <a:latin typeface="Consolas" panose="020B0609020204030204" pitchFamily="49" charset="0"/>
            </a:endParaRPr>
          </a:p>
          <a:p>
            <a:r>
              <a:rPr lang="en-US" sz="1200" dirty="0">
                <a:solidFill>
                  <a:srgbClr val="007200"/>
                </a:solidFill>
                <a:latin typeface="Consolas" panose="020B0609020204030204" pitchFamily="49" charset="0"/>
              </a:rPr>
              <a:t>    </a:t>
            </a:r>
            <a:r>
              <a:rPr lang="en-US" sz="1200" dirty="0">
                <a:latin typeface="Consolas" panose="020B0609020204030204" pitchFamily="49" charset="0"/>
              </a:rPr>
              <a:t>resource service '</a:t>
            </a:r>
            <a:r>
              <a:rPr lang="en-US" sz="1200" dirty="0" err="1">
                <a:latin typeface="Consolas" panose="020B0609020204030204" pitchFamily="49" charset="0"/>
              </a:rPr>
              <a:t>fileServices</a:t>
            </a:r>
            <a:r>
              <a:rPr lang="en-US" sz="1200" dirty="0">
                <a:latin typeface="Consolas" panose="020B0609020204030204" pitchFamily="49" charset="0"/>
              </a:rPr>
              <a:t>' = {</a:t>
            </a:r>
          </a:p>
          <a:p>
            <a:r>
              <a:rPr lang="en-US" sz="1200" dirty="0">
                <a:latin typeface="Consolas" panose="020B0609020204030204" pitchFamily="49" charset="0"/>
              </a:rPr>
              <a:t>       name: 'default'</a:t>
            </a:r>
          </a:p>
          <a:p>
            <a:endParaRPr lang="en-US" sz="1200" dirty="0">
              <a:latin typeface="Consolas" panose="020B0609020204030204" pitchFamily="49" charset="0"/>
            </a:endParaRPr>
          </a:p>
          <a:p>
            <a:r>
              <a:rPr lang="en-US" sz="1200" dirty="0">
                <a:latin typeface="Consolas" panose="020B0609020204030204" pitchFamily="49" charset="0"/>
              </a:rPr>
              <a:t>       resource share 'shares' = {</a:t>
            </a:r>
          </a:p>
          <a:p>
            <a:r>
              <a:rPr lang="en-US" sz="1200" dirty="0">
                <a:latin typeface="Consolas" panose="020B0609020204030204" pitchFamily="49" charset="0"/>
              </a:rPr>
              <a:t>       name: '</a:t>
            </a:r>
            <a:r>
              <a:rPr lang="en-US" sz="1200" dirty="0" err="1">
                <a:latin typeface="Consolas" panose="020B0609020204030204" pitchFamily="49" charset="0"/>
              </a:rPr>
              <a:t>exampleshare</a:t>
            </a:r>
            <a:r>
              <a:rPr lang="en-US" sz="1200" dirty="0">
                <a:latin typeface="Consolas" panose="020B0609020204030204" pitchFamily="49" charset="0"/>
              </a:rPr>
              <a:t>'</a:t>
            </a:r>
          </a:p>
          <a:p>
            <a:r>
              <a:rPr lang="en-US" sz="1200" dirty="0">
                <a:latin typeface="Consolas" panose="020B0609020204030204" pitchFamily="49" charset="0"/>
              </a:rPr>
              <a:t>       }</a:t>
            </a:r>
          </a:p>
          <a:p>
            <a:r>
              <a:rPr lang="en-US" sz="1200" dirty="0">
                <a:latin typeface="Consolas" panose="020B0609020204030204" pitchFamily="49" charset="0"/>
              </a:rPr>
              <a:t>    }</a:t>
            </a:r>
            <a:endParaRPr lang="en-US" sz="1200" dirty="0">
              <a:solidFill>
                <a:srgbClr val="007200"/>
              </a:solidFill>
              <a:latin typeface="Consolas" panose="020B0609020204030204" pitchFamily="49" charset="0"/>
            </a:endParaRPr>
          </a:p>
          <a:p>
            <a:r>
              <a:rPr lang="en-US" sz="1200" dirty="0">
                <a:latin typeface="Consolas" panose="020B0609020204030204" pitchFamily="49" charset="0"/>
              </a:rPr>
              <a:t>}</a:t>
            </a:r>
          </a:p>
          <a:p>
            <a:endParaRPr lang="en-US" sz="1200" dirty="0">
              <a:solidFill>
                <a:srgbClr val="007200"/>
              </a:solidFill>
              <a:latin typeface="Consolas" panose="020B0609020204030204" pitchFamily="49" charset="0"/>
            </a:endParaRPr>
          </a:p>
          <a:p>
            <a:r>
              <a:rPr lang="en-US" sz="1200" dirty="0">
                <a:solidFill>
                  <a:srgbClr val="0451A5"/>
                </a:solidFill>
                <a:latin typeface="Consolas" panose="020B0609020204030204" pitchFamily="49" charset="0"/>
              </a:rPr>
              <a:t>module </a:t>
            </a:r>
            <a:r>
              <a:rPr lang="en-US" sz="1200" dirty="0" err="1">
                <a:latin typeface="Consolas" panose="020B0609020204030204" pitchFamily="49" charset="0"/>
              </a:rPr>
              <a:t>webModule</a:t>
            </a:r>
            <a:r>
              <a:rPr lang="en-US" sz="1200" dirty="0">
                <a:latin typeface="Consolas" panose="020B0609020204030204" pitchFamily="49" charset="0"/>
              </a:rPr>
              <a:t> './</a:t>
            </a:r>
            <a:r>
              <a:rPr lang="en-US" sz="1200" dirty="0" err="1">
                <a:latin typeface="Consolas" panose="020B0609020204030204" pitchFamily="49" charset="0"/>
              </a:rPr>
              <a:t>webApp.bicep</a:t>
            </a:r>
            <a:r>
              <a:rPr lang="en-US" sz="1200" dirty="0">
                <a:latin typeface="Consolas" panose="020B0609020204030204" pitchFamily="49" charset="0"/>
              </a:rPr>
              <a:t>' = {</a:t>
            </a:r>
          </a:p>
          <a:p>
            <a:r>
              <a:rPr lang="en-US" sz="1200" dirty="0">
                <a:latin typeface="Consolas" panose="020B0609020204030204" pitchFamily="49" charset="0"/>
              </a:rPr>
              <a:t>    name: '</a:t>
            </a:r>
            <a:r>
              <a:rPr lang="en-US" sz="1200" dirty="0" err="1">
                <a:latin typeface="Consolas" panose="020B0609020204030204" pitchFamily="49" charset="0"/>
              </a:rPr>
              <a:t>webDeploy</a:t>
            </a:r>
            <a:r>
              <a:rPr lang="en-US" sz="1200" dirty="0">
                <a:latin typeface="Consolas" panose="020B0609020204030204" pitchFamily="49" charset="0"/>
              </a:rPr>
              <a:t>’</a:t>
            </a:r>
          </a:p>
          <a:p>
            <a:r>
              <a:rPr lang="en-US" sz="1200" dirty="0">
                <a:latin typeface="Consolas" panose="020B0609020204030204" pitchFamily="49" charset="0"/>
              </a:rPr>
              <a:t>    params: {</a:t>
            </a:r>
          </a:p>
          <a:p>
            <a:r>
              <a:rPr lang="en-US" sz="1200" dirty="0">
                <a:latin typeface="Consolas" panose="020B0609020204030204" pitchFamily="49" charset="0"/>
              </a:rPr>
              <a:t>        </a:t>
            </a:r>
            <a:r>
              <a:rPr lang="en-US" sz="1200" dirty="0" err="1">
                <a:latin typeface="Consolas" panose="020B0609020204030204" pitchFamily="49" charset="0"/>
              </a:rPr>
              <a:t>skuName</a:t>
            </a:r>
            <a:r>
              <a:rPr lang="en-US" sz="1200" dirty="0">
                <a:latin typeface="Consolas" panose="020B0609020204030204" pitchFamily="49" charset="0"/>
              </a:rPr>
              <a:t>: 'S1’</a:t>
            </a:r>
          </a:p>
          <a:p>
            <a:r>
              <a:rPr lang="en-US" sz="1200" dirty="0">
                <a:latin typeface="Consolas" panose="020B0609020204030204" pitchFamily="49" charset="0"/>
              </a:rPr>
              <a:t>        location: location</a:t>
            </a:r>
          </a:p>
          <a:p>
            <a:r>
              <a:rPr lang="en-US" sz="1200" dirty="0">
                <a:latin typeface="Consolas" panose="020B0609020204030204" pitchFamily="49" charset="0"/>
              </a:rPr>
              <a:t>    }</a:t>
            </a:r>
          </a:p>
          <a:p>
            <a:r>
              <a:rPr lang="en-US" sz="1200" dirty="0">
                <a:latin typeface="Consolas" panose="020B0609020204030204" pitchFamily="49" charset="0"/>
              </a:rPr>
              <a:t>}</a:t>
            </a:r>
          </a:p>
          <a:p>
            <a:endParaRPr lang="en-US" sz="1200" dirty="0">
              <a:solidFill>
                <a:srgbClr val="007200"/>
              </a:solidFill>
              <a:latin typeface="Consolas" panose="020B0609020204030204" pitchFamily="49" charset="0"/>
            </a:endParaRPr>
          </a:p>
          <a:p>
            <a:r>
              <a:rPr lang="en-US" sz="1200" dirty="0">
                <a:solidFill>
                  <a:srgbClr val="0451A5"/>
                </a:solidFill>
                <a:latin typeface="Consolas" panose="020B0609020204030204" pitchFamily="49" charset="0"/>
              </a:rPr>
              <a:t>output </a:t>
            </a:r>
            <a:r>
              <a:rPr lang="en-US" sz="1200" dirty="0" err="1">
                <a:latin typeface="Consolas" panose="020B0609020204030204" pitchFamily="49" charset="0"/>
              </a:rPr>
              <a:t>storageEndpoint</a:t>
            </a:r>
            <a:r>
              <a:rPr lang="en-US" sz="1200" dirty="0">
                <a:latin typeface="Consolas" panose="020B0609020204030204" pitchFamily="49" charset="0"/>
              </a:rPr>
              <a:t> object = </a:t>
            </a:r>
            <a:r>
              <a:rPr lang="en-US" sz="1200" dirty="0" err="1">
                <a:latin typeface="Consolas" panose="020B0609020204030204" pitchFamily="49" charset="0"/>
              </a:rPr>
              <a:t>stg.properties.primaryEndpoints</a:t>
            </a:r>
            <a:endParaRPr lang="en-US" sz="1200" dirty="0">
              <a:latin typeface="Consolas" panose="020B0609020204030204" pitchFamily="49" charset="0"/>
            </a:endParaRPr>
          </a:p>
        </p:txBody>
      </p:sp>
    </p:spTree>
    <p:extLst>
      <p:ext uri="{BB962C8B-B14F-4D97-AF65-F5344CB8AC3E}">
        <p14:creationId xmlns:p14="http://schemas.microsoft.com/office/powerpoint/2010/main" val="40068835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33A6D1-141D-AA97-6955-E19F019B386B}"/>
              </a:ext>
            </a:extLst>
          </p:cNvPr>
          <p:cNvSpPr>
            <a:spLocks noGrp="1"/>
          </p:cNvSpPr>
          <p:nvPr>
            <p:ph type="title"/>
          </p:nvPr>
        </p:nvSpPr>
        <p:spPr/>
        <p:txBody>
          <a:bodyPr/>
          <a:lstStyle/>
          <a:p>
            <a:r>
              <a:rPr lang="en-US"/>
              <a:t>Agenda</a:t>
            </a:r>
            <a:endParaRPr lang="en-US" dirty="0"/>
          </a:p>
        </p:txBody>
      </p:sp>
      <p:sp>
        <p:nvSpPr>
          <p:cNvPr id="4" name="Text Placeholder 3">
            <a:extLst>
              <a:ext uri="{FF2B5EF4-FFF2-40B4-BE49-F238E27FC236}">
                <a16:creationId xmlns:a16="http://schemas.microsoft.com/office/drawing/2014/main" id="{0DC7C236-92AE-CDED-7A62-23FCAA774710}"/>
              </a:ext>
            </a:extLst>
          </p:cNvPr>
          <p:cNvSpPr>
            <a:spLocks noGrp="1"/>
          </p:cNvSpPr>
          <p:nvPr>
            <p:ph type="body" sz="quarter" idx="15"/>
          </p:nvPr>
        </p:nvSpPr>
        <p:spPr>
          <a:xfrm>
            <a:off x="586389" y="1818177"/>
            <a:ext cx="11013474" cy="3293209"/>
          </a:xfrm>
        </p:spPr>
        <p:txBody>
          <a:bodyPr/>
          <a:lstStyle/>
          <a:p>
            <a:r>
              <a:rPr lang="en-US" dirty="0"/>
              <a:t>Module 01: Explore infrastructure as code and configuration management.</a:t>
            </a:r>
          </a:p>
          <a:p>
            <a:r>
              <a:rPr lang="en-US" dirty="0"/>
              <a:t>Module 02: Create Azure resources using Azure Resource Manager templates.</a:t>
            </a:r>
          </a:p>
          <a:p>
            <a:r>
              <a:rPr lang="en-US" dirty="0"/>
              <a:t>Module 03: Implement Bicep.</a:t>
            </a:r>
          </a:p>
          <a:p>
            <a:r>
              <a:rPr lang="en-US" dirty="0"/>
              <a:t>Module 04: Create Azure resources by using Azure CLI.</a:t>
            </a:r>
          </a:p>
          <a:p>
            <a:r>
              <a:rPr lang="en-US" dirty="0"/>
              <a:t>Module 05: Explore Azure Automation with DevOps.</a:t>
            </a:r>
          </a:p>
          <a:p>
            <a:r>
              <a:rPr lang="en-US" dirty="0"/>
              <a:t>Module 06: Implement Desired State Configuration (DSC).</a:t>
            </a:r>
          </a:p>
          <a:p>
            <a:r>
              <a:rPr lang="en-US" dirty="0"/>
              <a:t>Labs &amp; Learning Path review and takeaways.</a:t>
            </a:r>
          </a:p>
        </p:txBody>
      </p:sp>
    </p:spTree>
    <p:extLst>
      <p:ext uri="{BB962C8B-B14F-4D97-AF65-F5344CB8AC3E}">
        <p14:creationId xmlns:p14="http://schemas.microsoft.com/office/powerpoint/2010/main" val="15993304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A38C2B6-CDD2-AB42-EF7C-AC6C93B31DF0}"/>
              </a:ext>
              <a:ext uri="{C183D7F6-B498-43B3-948B-1728B52AA6E4}">
                <adec:decorative xmlns:adec="http://schemas.microsoft.com/office/drawing/2017/decorative" val="1"/>
              </a:ext>
            </a:extLst>
          </p:cNvPr>
          <p:cNvSpPr>
            <a:spLocks/>
          </p:cNvSpPr>
          <p:nvPr/>
        </p:nvSpPr>
        <p:spPr bwMode="auto">
          <a:xfrm>
            <a:off x="568326" y="1637039"/>
            <a:ext cx="10802938" cy="4515475"/>
          </a:xfrm>
          <a:prstGeom prst="rect">
            <a:avLst/>
          </a:prstGeom>
          <a:no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8BEFA9EF-EBA4-964C-B2C3-CA2524BAE48C}"/>
              </a:ext>
            </a:extLst>
          </p:cNvPr>
          <p:cNvSpPr>
            <a:spLocks noGrp="1"/>
          </p:cNvSpPr>
          <p:nvPr>
            <p:ph type="title"/>
          </p:nvPr>
        </p:nvSpPr>
        <p:spPr/>
        <p:txBody>
          <a:bodyPr/>
          <a:lstStyle/>
          <a:p>
            <a:r>
              <a:rPr lang="en-US" dirty="0"/>
              <a:t>Demonstration: Create Bicep templates</a:t>
            </a:r>
          </a:p>
        </p:txBody>
      </p:sp>
      <p:pic>
        <p:nvPicPr>
          <p:cNvPr id="3074" name="Picture 2" descr="Screenshot of V S Code feature to make a representation of Bicep resources.">
            <a:extLst>
              <a:ext uri="{FF2B5EF4-FFF2-40B4-BE49-F238E27FC236}">
                <a16:creationId xmlns:a16="http://schemas.microsoft.com/office/drawing/2014/main" id="{7AAC9928-BAA3-0807-80FF-75C8CF851C4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109081" y="1720065"/>
            <a:ext cx="7721429" cy="434942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A93A470-DE50-5741-F707-204599215694}"/>
              </a:ext>
            </a:extLst>
          </p:cNvPr>
          <p:cNvSpPr>
            <a:spLocks/>
          </p:cNvSpPr>
          <p:nvPr/>
        </p:nvSpPr>
        <p:spPr>
          <a:xfrm>
            <a:off x="5219251" y="3535257"/>
            <a:ext cx="1501088" cy="584775"/>
          </a:xfrm>
          <a:prstGeom prst="rect">
            <a:avLst/>
          </a:prstGeom>
        </p:spPr>
        <p:txBody>
          <a:bodyPr wrap="square">
            <a:spAutoFit/>
          </a:bodyPr>
          <a:lstStyle/>
          <a:p>
            <a:pPr algn="ctr"/>
            <a:r>
              <a:rPr lang="en-US" sz="3200" dirty="0">
                <a:solidFill>
                  <a:schemeClr val="bg1"/>
                </a:solidFill>
                <a:latin typeface="+mj-lt"/>
                <a:cs typeface="Segoe UI Semibold" panose="020B0702040204020203" pitchFamily="34" charset="0"/>
              </a:rPr>
              <a:t>DEMO</a:t>
            </a:r>
          </a:p>
        </p:txBody>
      </p:sp>
    </p:spTree>
    <p:extLst>
      <p:ext uri="{BB962C8B-B14F-4D97-AF65-F5344CB8AC3E}">
        <p14:creationId xmlns:p14="http://schemas.microsoft.com/office/powerpoint/2010/main" val="339410301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A9EF-EBA4-964C-B2C3-CA2524BAE48C}"/>
              </a:ext>
            </a:extLst>
          </p:cNvPr>
          <p:cNvSpPr>
            <a:spLocks noGrp="1"/>
          </p:cNvSpPr>
          <p:nvPr>
            <p:ph type="title"/>
          </p:nvPr>
        </p:nvSpPr>
        <p:spPr/>
        <p:txBody>
          <a:bodyPr/>
          <a:lstStyle/>
          <a:p>
            <a:r>
              <a:rPr lang="en-US" dirty="0"/>
              <a:t>Demonstration: Deploy a Bicep file from GitHub workflows</a:t>
            </a:r>
          </a:p>
        </p:txBody>
      </p:sp>
      <p:sp>
        <p:nvSpPr>
          <p:cNvPr id="5" name="Rectangle 4">
            <a:extLst>
              <a:ext uri="{FF2B5EF4-FFF2-40B4-BE49-F238E27FC236}">
                <a16:creationId xmlns:a16="http://schemas.microsoft.com/office/drawing/2014/main" id="{BB8254D4-8A64-EC82-DE68-3CF98CF7BF89}"/>
              </a:ext>
              <a:ext uri="{C183D7F6-B498-43B3-948B-1728B52AA6E4}">
                <adec:decorative xmlns:adec="http://schemas.microsoft.com/office/drawing/2017/decorative" val="1"/>
              </a:ext>
            </a:extLst>
          </p:cNvPr>
          <p:cNvSpPr>
            <a:spLocks/>
          </p:cNvSpPr>
          <p:nvPr/>
        </p:nvSpPr>
        <p:spPr bwMode="auto">
          <a:xfrm>
            <a:off x="568326" y="1637039"/>
            <a:ext cx="10802938" cy="4515475"/>
          </a:xfrm>
          <a:prstGeom prst="rect">
            <a:avLst/>
          </a:prstGeom>
          <a:no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graphicFrame>
        <p:nvGraphicFramePr>
          <p:cNvPr id="7" name="Object 6" descr="Demo slide with a screenshot of GitHub Actions workflow deploying a bicep file.">
            <a:extLst>
              <a:ext uri="{FF2B5EF4-FFF2-40B4-BE49-F238E27FC236}">
                <a16:creationId xmlns:a16="http://schemas.microsoft.com/office/drawing/2014/main" id="{9EF884B9-FCF8-219C-CEEE-677E13D4ED52}"/>
              </a:ext>
            </a:extLst>
          </p:cNvPr>
          <p:cNvGraphicFramePr>
            <a:graphicFrameLocks noChangeAspect="1"/>
          </p:cNvGraphicFramePr>
          <p:nvPr>
            <p:extLst>
              <p:ext uri="{D42A27DB-BD31-4B8C-83A1-F6EECF244321}">
                <p14:modId xmlns:p14="http://schemas.microsoft.com/office/powerpoint/2010/main" val="1986298064"/>
              </p:ext>
            </p:extLst>
          </p:nvPr>
        </p:nvGraphicFramePr>
        <p:xfrm>
          <a:off x="2121823" y="1727189"/>
          <a:ext cx="7695944" cy="4335174"/>
        </p:xfrm>
        <a:graphic>
          <a:graphicData uri="http://schemas.openxmlformats.org/presentationml/2006/ole">
            <mc:AlternateContent xmlns:mc="http://schemas.openxmlformats.org/markup-compatibility/2006">
              <mc:Choice xmlns:v="urn:schemas-microsoft-com:vml" Requires="v">
                <p:oleObj name="Bitmap Image" r:id="rId3" imgW="10306080" imgH="5734080" progId="Paint.Picture">
                  <p:embed/>
                </p:oleObj>
              </mc:Choice>
              <mc:Fallback>
                <p:oleObj name="Bitmap Image" r:id="rId3" imgW="10306080" imgH="5734080" progId="Paint.Picture">
                  <p:embed/>
                  <p:pic>
                    <p:nvPicPr>
                      <p:cNvPr id="7" name="Object 6">
                        <a:extLst>
                          <a:ext uri="{FF2B5EF4-FFF2-40B4-BE49-F238E27FC236}">
                            <a16:creationId xmlns:a16="http://schemas.microsoft.com/office/drawing/2014/main" id="{9EF884B9-FCF8-219C-CEEE-677E13D4ED52}"/>
                          </a:ext>
                        </a:extLst>
                      </p:cNvPr>
                      <p:cNvPicPr/>
                      <p:nvPr/>
                    </p:nvPicPr>
                    <p:blipFill>
                      <a:blip r:embed="rId4"/>
                      <a:stretch>
                        <a:fillRect/>
                      </a:stretch>
                    </p:blipFill>
                    <p:spPr>
                      <a:xfrm>
                        <a:off x="2121823" y="1727189"/>
                        <a:ext cx="7695944" cy="4335174"/>
                      </a:xfrm>
                      <a:prstGeom prst="rect">
                        <a:avLst/>
                      </a:prstGeom>
                      <a:ln>
                        <a:solidFill>
                          <a:schemeClr val="tx1"/>
                        </a:solidFill>
                      </a:ln>
                    </p:spPr>
                  </p:pic>
                </p:oleObj>
              </mc:Fallback>
            </mc:AlternateContent>
          </a:graphicData>
        </a:graphic>
      </p:graphicFrame>
      <p:sp>
        <p:nvSpPr>
          <p:cNvPr id="3" name="Rectangle 2">
            <a:extLst>
              <a:ext uri="{FF2B5EF4-FFF2-40B4-BE49-F238E27FC236}">
                <a16:creationId xmlns:a16="http://schemas.microsoft.com/office/drawing/2014/main" id="{2C0EB651-4AED-4C19-A738-B076781DF745}"/>
              </a:ext>
            </a:extLst>
          </p:cNvPr>
          <p:cNvSpPr/>
          <p:nvPr/>
        </p:nvSpPr>
        <p:spPr>
          <a:xfrm>
            <a:off x="5219252" y="3559682"/>
            <a:ext cx="1501088" cy="584775"/>
          </a:xfrm>
          <a:prstGeom prst="rect">
            <a:avLst/>
          </a:prstGeom>
        </p:spPr>
        <p:txBody>
          <a:bodyPr wrap="square">
            <a:spAutoFit/>
          </a:bodyPr>
          <a:lstStyle/>
          <a:p>
            <a:pPr algn="ctr"/>
            <a:r>
              <a:rPr lang="en-US" sz="3200" dirty="0">
                <a:solidFill>
                  <a:schemeClr val="bg1"/>
                </a:solidFill>
                <a:latin typeface="+mj-lt"/>
                <a:cs typeface="Segoe UI Semibold" panose="020B0702040204020203" pitchFamily="34" charset="0"/>
              </a:rPr>
              <a:t>DEMO</a:t>
            </a:r>
          </a:p>
        </p:txBody>
      </p:sp>
    </p:spTree>
    <p:extLst>
      <p:ext uri="{BB962C8B-B14F-4D97-AF65-F5344CB8AC3E}">
        <p14:creationId xmlns:p14="http://schemas.microsoft.com/office/powerpoint/2010/main" val="6770917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3A2AF6-92C7-2F33-769F-11E7CD4EF282}"/>
              </a:ext>
              <a:ext uri="{C183D7F6-B498-43B3-948B-1728B52AA6E4}">
                <adec:decorative xmlns:adec="http://schemas.microsoft.com/office/drawing/2017/decorative" val="1"/>
              </a:ext>
            </a:extLst>
          </p:cNvPr>
          <p:cNvSpPr>
            <a:spLocks/>
          </p:cNvSpPr>
          <p:nvPr/>
        </p:nvSpPr>
        <p:spPr bwMode="auto">
          <a:xfrm>
            <a:off x="568326" y="1637039"/>
            <a:ext cx="10802938" cy="4515475"/>
          </a:xfrm>
          <a:prstGeom prst="rect">
            <a:avLst/>
          </a:prstGeom>
          <a:no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8BEFA9EF-EBA4-964C-B2C3-CA2524BAE48C}"/>
              </a:ext>
            </a:extLst>
          </p:cNvPr>
          <p:cNvSpPr>
            <a:spLocks noGrp="1"/>
          </p:cNvSpPr>
          <p:nvPr>
            <p:ph type="title"/>
          </p:nvPr>
        </p:nvSpPr>
        <p:spPr/>
        <p:txBody>
          <a:bodyPr/>
          <a:lstStyle/>
          <a:p>
            <a:r>
              <a:rPr lang="en-US" dirty="0"/>
              <a:t>Demonstration: Deploy a Bicep file from Azure Pipelines</a:t>
            </a:r>
          </a:p>
        </p:txBody>
      </p:sp>
      <p:pic>
        <p:nvPicPr>
          <p:cNvPr id="4098" name="Picture 2" descr="Demo slide with a screenshot of Azure Pipelines deploying a bicep file.">
            <a:extLst>
              <a:ext uri="{FF2B5EF4-FFF2-40B4-BE49-F238E27FC236}">
                <a16:creationId xmlns:a16="http://schemas.microsoft.com/office/drawing/2014/main" id="{99107772-E77D-E991-1829-18B21363286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096085" y="1741007"/>
            <a:ext cx="7671220" cy="43075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C0EB651-4AED-4C19-A738-B076781DF745}"/>
              </a:ext>
            </a:extLst>
          </p:cNvPr>
          <p:cNvSpPr/>
          <p:nvPr/>
        </p:nvSpPr>
        <p:spPr>
          <a:xfrm>
            <a:off x="5219251" y="3559682"/>
            <a:ext cx="1501088" cy="584775"/>
          </a:xfrm>
          <a:prstGeom prst="rect">
            <a:avLst/>
          </a:prstGeom>
        </p:spPr>
        <p:txBody>
          <a:bodyPr wrap="square">
            <a:spAutoFit/>
          </a:bodyPr>
          <a:lstStyle/>
          <a:p>
            <a:pPr algn="ctr"/>
            <a:r>
              <a:rPr lang="en-US" sz="3200" dirty="0">
                <a:latin typeface="+mj-lt"/>
                <a:cs typeface="Segoe UI Semibold" panose="020B0702040204020203" pitchFamily="34" charset="0"/>
              </a:rPr>
              <a:t>DE</a:t>
            </a:r>
            <a:r>
              <a:rPr lang="en-US" sz="3200" dirty="0">
                <a:solidFill>
                  <a:schemeClr val="bg1"/>
                </a:solidFill>
                <a:latin typeface="+mj-lt"/>
                <a:cs typeface="Segoe UI Semibold" panose="020B0702040204020203" pitchFamily="34" charset="0"/>
              </a:rPr>
              <a:t>MO</a:t>
            </a:r>
          </a:p>
        </p:txBody>
      </p:sp>
    </p:spTree>
    <p:extLst>
      <p:ext uri="{BB962C8B-B14F-4D97-AF65-F5344CB8AC3E}">
        <p14:creationId xmlns:p14="http://schemas.microsoft.com/office/powerpoint/2010/main" val="35051034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vert="horz" wrap="square" lIns="0" tIns="0" rIns="0" bIns="0" rtlCol="0" anchor="ctr" anchorCtr="0">
            <a:spAutoFit/>
          </a:bodyPr>
          <a:lstStyle/>
          <a:p>
            <a:r>
              <a:rPr lang="en-US" dirty="0"/>
              <a:t>Module 04: Create Azure resources by using Azure CLI</a:t>
            </a:r>
          </a:p>
        </p:txBody>
      </p:sp>
    </p:spTree>
    <p:extLst>
      <p:ext uri="{BB962C8B-B14F-4D97-AF65-F5344CB8AC3E}">
        <p14:creationId xmlns:p14="http://schemas.microsoft.com/office/powerpoint/2010/main" val="307761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CLI?</a:t>
            </a:r>
          </a:p>
        </p:txBody>
      </p:sp>
      <p:sp>
        <p:nvSpPr>
          <p:cNvPr id="2" name="Text Placeholder 1">
            <a:extLst>
              <a:ext uri="{FF2B5EF4-FFF2-40B4-BE49-F238E27FC236}">
                <a16:creationId xmlns:a16="http://schemas.microsoft.com/office/drawing/2014/main" id="{4CC41EA1-42A5-9E48-8C8E-404A47EEFCCB}"/>
              </a:ext>
            </a:extLst>
          </p:cNvPr>
          <p:cNvSpPr>
            <a:spLocks noGrp="1"/>
          </p:cNvSpPr>
          <p:nvPr>
            <p:ph type="body" sz="quarter" idx="15"/>
          </p:nvPr>
        </p:nvSpPr>
        <p:spPr/>
        <p:txBody>
          <a:bodyPr/>
          <a:lstStyle/>
          <a:p>
            <a:pPr marL="288925" indent="-288925"/>
            <a:r>
              <a:rPr lang="en-US" sz="2200" dirty="0">
                <a:solidFill>
                  <a:schemeClr val="tx1"/>
                </a:solidFill>
                <a:latin typeface="+mj-lt"/>
              </a:rPr>
              <a:t>Command-line program to connect to Azure (Azure Cloud Shell, PowerShell, </a:t>
            </a:r>
            <a:br>
              <a:rPr lang="en-US" sz="2200" dirty="0">
                <a:solidFill>
                  <a:schemeClr val="tx1"/>
                </a:solidFill>
                <a:latin typeface="+mj-lt"/>
              </a:rPr>
            </a:br>
            <a:r>
              <a:rPr lang="en-US" sz="2200" dirty="0">
                <a:solidFill>
                  <a:schemeClr val="tx1"/>
                </a:solidFill>
                <a:latin typeface="+mj-lt"/>
              </a:rPr>
              <a:t>or Bash)</a:t>
            </a:r>
          </a:p>
          <a:p>
            <a:pPr marL="288925" indent="-288925">
              <a:spcAft>
                <a:spcPts val="0"/>
              </a:spcAft>
            </a:pPr>
            <a:r>
              <a:rPr lang="en-US" sz="2200" dirty="0">
                <a:solidFill>
                  <a:schemeClr val="tx1"/>
                </a:solidFill>
                <a:latin typeface="+mj-lt"/>
              </a:rPr>
              <a:t>Execute administrative commands on Azure resources through a terminal, command-line prompt, or script, instead of a web browser:</a:t>
            </a:r>
          </a:p>
          <a:p>
            <a:pPr marL="288925" indent="0">
              <a:spcAft>
                <a:spcPts val="0"/>
              </a:spcAft>
              <a:buNone/>
            </a:pPr>
            <a:r>
              <a:rPr lang="en-US" sz="1800" dirty="0">
                <a:solidFill>
                  <a:schemeClr val="tx1"/>
                </a:solidFill>
              </a:rPr>
              <a:t>For example, to restart a VM use the command:</a:t>
            </a:r>
          </a:p>
          <a:p>
            <a:pPr marL="234950" indent="0">
              <a:spcAft>
                <a:spcPts val="0"/>
              </a:spcAft>
              <a:buNone/>
            </a:pPr>
            <a:r>
              <a:rPr lang="en-US" sz="1600" b="1" dirty="0">
                <a:solidFill>
                  <a:schemeClr val="tx1"/>
                </a:solidFill>
                <a:latin typeface="Consolas" panose="020B0609020204030204" pitchFamily="49" charset="0"/>
              </a:rPr>
              <a:t>	</a:t>
            </a:r>
            <a:r>
              <a:rPr lang="en-US" sz="1600" b="1" dirty="0" err="1">
                <a:solidFill>
                  <a:schemeClr val="tx1"/>
                </a:solidFill>
                <a:latin typeface="Consolas" panose="020B0609020204030204" pitchFamily="49" charset="0"/>
              </a:rPr>
              <a:t>az</a:t>
            </a:r>
            <a:r>
              <a:rPr lang="en-US" sz="1600" b="1" dirty="0">
                <a:solidFill>
                  <a:schemeClr val="tx1"/>
                </a:solidFill>
                <a:latin typeface="Consolas" panose="020B0609020204030204" pitchFamily="49" charset="0"/>
              </a:rPr>
              <a:t> </a:t>
            </a:r>
            <a:r>
              <a:rPr lang="en-US" sz="1600" b="1" dirty="0" err="1">
                <a:solidFill>
                  <a:schemeClr val="tx1"/>
                </a:solidFill>
                <a:latin typeface="Consolas" panose="020B0609020204030204" pitchFamily="49" charset="0"/>
              </a:rPr>
              <a:t>vm</a:t>
            </a:r>
            <a:r>
              <a:rPr lang="en-US" sz="1600" b="1" dirty="0">
                <a:solidFill>
                  <a:schemeClr val="tx1"/>
                </a:solidFill>
                <a:latin typeface="Consolas" panose="020B0609020204030204" pitchFamily="49" charset="0"/>
              </a:rPr>
              <a:t> restart -g </a:t>
            </a:r>
            <a:r>
              <a:rPr lang="en-US" sz="1600" b="1" dirty="0" err="1">
                <a:solidFill>
                  <a:schemeClr val="tx1"/>
                </a:solidFill>
                <a:latin typeface="Consolas" panose="020B0609020204030204" pitchFamily="49" charset="0"/>
              </a:rPr>
              <a:t>MyResourceGroup</a:t>
            </a:r>
            <a:r>
              <a:rPr lang="en-US" sz="1600" b="1" dirty="0">
                <a:solidFill>
                  <a:schemeClr val="tx1"/>
                </a:solidFill>
                <a:latin typeface="Consolas" panose="020B0609020204030204" pitchFamily="49" charset="0"/>
              </a:rPr>
              <a:t> -n </a:t>
            </a:r>
            <a:r>
              <a:rPr lang="en-US" sz="1600" b="1" dirty="0" err="1">
                <a:solidFill>
                  <a:schemeClr val="tx1"/>
                </a:solidFill>
                <a:latin typeface="Consolas" panose="020B0609020204030204" pitchFamily="49" charset="0"/>
              </a:rPr>
              <a:t>MyVm</a:t>
            </a:r>
            <a:endParaRPr lang="en-US" sz="1600" b="1" dirty="0">
              <a:solidFill>
                <a:schemeClr val="tx1"/>
              </a:solidFill>
              <a:latin typeface="Consolas" panose="020B0609020204030204" pitchFamily="49" charset="0"/>
            </a:endParaRPr>
          </a:p>
          <a:p>
            <a:pPr marL="288925" indent="0">
              <a:buNone/>
              <a:tabLst>
                <a:tab pos="288925" algn="l"/>
              </a:tabLst>
            </a:pPr>
            <a:r>
              <a:rPr lang="en-US" dirty="0"/>
              <a:t>Can be installed on Linux, macOS, or Windows computers, and added as a module to PowerShell</a:t>
            </a:r>
          </a:p>
          <a:p>
            <a:pPr marL="288925" indent="-288925">
              <a:spcAft>
                <a:spcPts val="0"/>
              </a:spcAft>
            </a:pPr>
            <a:r>
              <a:rPr lang="en-US" sz="2200" dirty="0">
                <a:solidFill>
                  <a:schemeClr val="tx1"/>
                </a:solidFill>
                <a:latin typeface="+mj-lt"/>
              </a:rPr>
              <a:t>Can be used interactively or scripted:</a:t>
            </a:r>
          </a:p>
          <a:p>
            <a:pPr marL="288925" indent="0">
              <a:buNone/>
            </a:pPr>
            <a:r>
              <a:rPr lang="en-US" sz="1800" i="1" dirty="0">
                <a:solidFill>
                  <a:schemeClr val="tx1"/>
                </a:solidFill>
                <a:latin typeface="+mj-lt"/>
              </a:rPr>
              <a:t>Interactive</a:t>
            </a:r>
            <a:r>
              <a:rPr lang="en-US" sz="1800" dirty="0">
                <a:solidFill>
                  <a:schemeClr val="tx1"/>
                </a:solidFill>
              </a:rPr>
              <a:t>: Issue commands directly at the shell prompt</a:t>
            </a:r>
          </a:p>
          <a:p>
            <a:pPr marL="288925" indent="0">
              <a:buNone/>
            </a:pPr>
            <a:r>
              <a:rPr lang="en-US" sz="1800" i="1" dirty="0">
                <a:solidFill>
                  <a:schemeClr val="tx1"/>
                </a:solidFill>
                <a:latin typeface="+mj-lt"/>
              </a:rPr>
              <a:t>Scripted</a:t>
            </a:r>
            <a:r>
              <a:rPr lang="en-US" sz="1800" dirty="0">
                <a:solidFill>
                  <a:schemeClr val="tx1"/>
                </a:solidFill>
              </a:rPr>
              <a:t>: Assemble the CLI commands into a shell script and then execute the script</a:t>
            </a:r>
          </a:p>
        </p:txBody>
      </p:sp>
    </p:spTree>
    <p:extLst>
      <p:ext uri="{BB962C8B-B14F-4D97-AF65-F5344CB8AC3E}">
        <p14:creationId xmlns:p14="http://schemas.microsoft.com/office/powerpoint/2010/main" val="18899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Work with Azure CLI</a:t>
            </a:r>
          </a:p>
        </p:txBody>
      </p:sp>
      <p:sp>
        <p:nvSpPr>
          <p:cNvPr id="4" name="Text Placeholder 3">
            <a:extLst>
              <a:ext uri="{FF2B5EF4-FFF2-40B4-BE49-F238E27FC236}">
                <a16:creationId xmlns:a16="http://schemas.microsoft.com/office/drawing/2014/main" id="{CE3DA460-89C6-FEAD-DDB1-9A4A016D62E5}"/>
              </a:ext>
            </a:extLst>
          </p:cNvPr>
          <p:cNvSpPr>
            <a:spLocks noGrp="1"/>
          </p:cNvSpPr>
          <p:nvPr>
            <p:ph type="body" sz="quarter" idx="15"/>
          </p:nvPr>
        </p:nvSpPr>
        <p:spPr/>
        <p:txBody>
          <a:bodyPr/>
          <a:lstStyle/>
          <a:p>
            <a:pPr marL="0" indent="0">
              <a:spcAft>
                <a:spcPts val="800"/>
              </a:spcAft>
            </a:pPr>
            <a:r>
              <a:rPr lang="en-US" sz="2200" dirty="0">
                <a:solidFill>
                  <a:schemeClr val="tx1"/>
                </a:solidFill>
                <a:latin typeface="+mj-lt"/>
              </a:rPr>
              <a:t>Commands in the CLI are structured in groups and subgroups:</a:t>
            </a:r>
          </a:p>
          <a:p>
            <a:pPr marL="0" indent="0">
              <a:spcAft>
                <a:spcPts val="294"/>
              </a:spcAft>
            </a:pPr>
            <a:r>
              <a:rPr lang="en-US" sz="1800" dirty="0"/>
              <a:t>Use </a:t>
            </a:r>
            <a:r>
              <a:rPr lang="en-US" sz="1800" dirty="0" err="1"/>
              <a:t>az</a:t>
            </a:r>
            <a:r>
              <a:rPr lang="en-US" sz="1800" dirty="0"/>
              <a:t> find to find commands you need</a:t>
            </a:r>
            <a:br>
              <a:rPr lang="en-US" sz="1800" dirty="0">
                <a:solidFill>
                  <a:schemeClr val="tx1"/>
                </a:solidFill>
              </a:rPr>
            </a:br>
            <a:r>
              <a:rPr lang="en-US" sz="1800" dirty="0">
                <a:solidFill>
                  <a:schemeClr val="tx1"/>
                </a:solidFill>
              </a:rPr>
              <a:t>	</a:t>
            </a:r>
            <a:r>
              <a:rPr lang="en-US" sz="1800" b="1" dirty="0" err="1">
                <a:solidFill>
                  <a:schemeClr val="tx1"/>
                </a:solidFill>
                <a:latin typeface="Consolas" panose="020B0609020204030204" pitchFamily="49" charset="0"/>
              </a:rPr>
              <a:t>az</a:t>
            </a:r>
            <a:r>
              <a:rPr lang="en-US" sz="1800" b="1" dirty="0">
                <a:solidFill>
                  <a:schemeClr val="tx1"/>
                </a:solidFill>
                <a:latin typeface="Consolas" panose="020B0609020204030204" pitchFamily="49" charset="0"/>
              </a:rPr>
              <a:t> find blob</a:t>
            </a:r>
            <a:endParaRPr lang="en-US" sz="2000" b="1" dirty="0">
              <a:solidFill>
                <a:schemeClr val="tx1"/>
              </a:solidFill>
              <a:latin typeface="Consolas" panose="020B0609020204030204" pitchFamily="49" charset="0"/>
            </a:endParaRPr>
          </a:p>
          <a:p>
            <a:pPr marL="0" indent="0">
              <a:spcAft>
                <a:spcPts val="294"/>
              </a:spcAft>
            </a:pPr>
            <a:r>
              <a:rPr lang="en-US" sz="1800" dirty="0"/>
              <a:t>Use the help argument to get more detail about the command</a:t>
            </a:r>
            <a:br>
              <a:rPr lang="en-US" sz="2000" dirty="0">
                <a:solidFill>
                  <a:schemeClr val="tx1"/>
                </a:solidFill>
              </a:rPr>
            </a:br>
            <a:r>
              <a:rPr lang="en-US" sz="2000" dirty="0">
                <a:solidFill>
                  <a:schemeClr val="tx1"/>
                </a:solidFill>
              </a:rPr>
              <a:t>	</a:t>
            </a:r>
            <a:r>
              <a:rPr lang="en-US" sz="1800" b="1" dirty="0" err="1">
                <a:solidFill>
                  <a:schemeClr val="tx1"/>
                </a:solidFill>
                <a:latin typeface="Consolas" panose="020B0609020204030204" pitchFamily="49" charset="0"/>
              </a:rPr>
              <a:t>az</a:t>
            </a:r>
            <a:r>
              <a:rPr lang="en-US" sz="1800" b="1" dirty="0">
                <a:solidFill>
                  <a:schemeClr val="tx1"/>
                </a:solidFill>
                <a:latin typeface="Consolas" panose="020B0609020204030204" pitchFamily="49" charset="0"/>
              </a:rPr>
              <a:t> storage blob --help</a:t>
            </a:r>
            <a:endParaRPr lang="en-US" sz="2000" b="1" dirty="0">
              <a:solidFill>
                <a:schemeClr val="tx1"/>
              </a:solidFill>
              <a:latin typeface="Consolas" panose="020B0609020204030204" pitchFamily="49" charset="0"/>
            </a:endParaRPr>
          </a:p>
        </p:txBody>
      </p:sp>
      <p:sp>
        <p:nvSpPr>
          <p:cNvPr id="2" name="Text Placeholder 1">
            <a:extLst>
              <a:ext uri="{FF2B5EF4-FFF2-40B4-BE49-F238E27FC236}">
                <a16:creationId xmlns:a16="http://schemas.microsoft.com/office/drawing/2014/main" id="{B8ED3705-060C-1648-7E9C-9A499777A687}"/>
              </a:ext>
            </a:extLst>
          </p:cNvPr>
          <p:cNvSpPr>
            <a:spLocks noGrp="1"/>
          </p:cNvSpPr>
          <p:nvPr>
            <p:ph type="body" sz="quarter" idx="11"/>
          </p:nvPr>
        </p:nvSpPr>
        <p:spPr/>
        <p:txBody>
          <a:bodyPr/>
          <a:lstStyle/>
          <a:p>
            <a:r>
              <a:rPr lang="en-US" sz="1800" dirty="0">
                <a:solidFill>
                  <a:schemeClr val="tx1"/>
                </a:solidFill>
                <a:latin typeface="+mj-lt"/>
              </a:rPr>
              <a:t>Creating a new Azure resource typically involves the following process:</a:t>
            </a:r>
          </a:p>
        </p:txBody>
      </p:sp>
      <p:pic>
        <p:nvPicPr>
          <p:cNvPr id="3" name="Picture 2" descr="Graphic that shows the typical 3 step process to create a new Azure resource in the command line interface.  The process shows a user connecting to their Azure subscription, creating and then verifying the resource">
            <a:extLst>
              <a:ext uri="{FF2B5EF4-FFF2-40B4-BE49-F238E27FC236}">
                <a16:creationId xmlns:a16="http://schemas.microsoft.com/office/drawing/2014/main" id="{29832683-9F78-4E7D-8D65-E68A67480A5A}"/>
              </a:ext>
            </a:extLst>
          </p:cNvPr>
          <p:cNvPicPr>
            <a:picLocks noChangeAspect="1"/>
          </p:cNvPicPr>
          <p:nvPr/>
        </p:nvPicPr>
        <p:blipFill rotWithShape="1">
          <a:blip r:embed="rId3"/>
          <a:srcRect t="-5450" b="-5450"/>
          <a:stretch/>
        </p:blipFill>
        <p:spPr>
          <a:xfrm>
            <a:off x="5859463" y="2691638"/>
            <a:ext cx="5681664" cy="1844612"/>
          </a:xfrm>
          <a:prstGeom prst="rect">
            <a:avLst/>
          </a:prstGeom>
          <a:solidFill>
            <a:schemeClr val="bg1"/>
          </a:solidFill>
          <a:ln w="19050">
            <a:noFill/>
          </a:ln>
        </p:spPr>
      </p:pic>
      <p:sp>
        <p:nvSpPr>
          <p:cNvPr id="5" name="Rectangle 4">
            <a:extLst>
              <a:ext uri="{FF2B5EF4-FFF2-40B4-BE49-F238E27FC236}">
                <a16:creationId xmlns:a16="http://schemas.microsoft.com/office/drawing/2014/main" id="{3E5D44A6-BA90-577D-922D-8DED648607DC}"/>
              </a:ext>
              <a:ext uri="{C183D7F6-B498-43B3-948B-1728B52AA6E4}">
                <adec:decorative xmlns:adec="http://schemas.microsoft.com/office/drawing/2017/decorative" val="1"/>
              </a:ext>
            </a:extLst>
          </p:cNvPr>
          <p:cNvSpPr>
            <a:spLocks/>
          </p:cNvSpPr>
          <p:nvPr/>
        </p:nvSpPr>
        <p:spPr bwMode="auto">
          <a:xfrm>
            <a:off x="5800726" y="1312863"/>
            <a:ext cx="5799138" cy="4602162"/>
          </a:xfrm>
          <a:prstGeom prst="rect">
            <a:avLst/>
          </a:prstGeom>
          <a:no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420695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vert="horz" wrap="square" lIns="0" tIns="0" rIns="0" bIns="0" rtlCol="0" anchor="ctr" anchorCtr="0">
            <a:spAutoFit/>
          </a:bodyPr>
          <a:lstStyle/>
          <a:p>
            <a:r>
              <a:rPr lang="en-US" dirty="0"/>
              <a:t>Module</a:t>
            </a:r>
            <a:r>
              <a:rPr lang="en-IE" noProof="1"/>
              <a:t> 05: </a:t>
            </a:r>
            <a:r>
              <a:rPr lang="en-US" noProof="1"/>
              <a:t>Explore Azure Automation with DevOps</a:t>
            </a:r>
            <a:endParaRPr lang="en-IE" noProof="1"/>
          </a:p>
        </p:txBody>
      </p:sp>
    </p:spTree>
    <p:extLst>
      <p:ext uri="{BB962C8B-B14F-4D97-AF65-F5344CB8AC3E}">
        <p14:creationId xmlns:p14="http://schemas.microsoft.com/office/powerpoint/2010/main" val="62080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 Automation?</a:t>
            </a:r>
          </a:p>
        </p:txBody>
      </p:sp>
      <p:sp>
        <p:nvSpPr>
          <p:cNvPr id="21" name="Text Placeholder 14">
            <a:extLst>
              <a:ext uri="{FF2B5EF4-FFF2-40B4-BE49-F238E27FC236}">
                <a16:creationId xmlns:a16="http://schemas.microsoft.com/office/drawing/2014/main" id="{4C29E830-F80D-9A08-9A26-68F77976ADA0}"/>
              </a:ext>
            </a:extLst>
          </p:cNvPr>
          <p:cNvSpPr txBox="1">
            <a:spLocks/>
          </p:cNvSpPr>
          <p:nvPr/>
        </p:nvSpPr>
        <p:spPr>
          <a:xfrm>
            <a:off x="584200" y="1594155"/>
            <a:ext cx="7343682" cy="923330"/>
          </a:xfrm>
          <a:prstGeom prst="rect">
            <a:avLst/>
          </a:prstGeom>
        </p:spPr>
        <p:txBody>
          <a:bodyP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900"/>
              </a:spcAft>
              <a:buNone/>
            </a:pPr>
            <a:r>
              <a:rPr lang="en-US" sz="1800" dirty="0"/>
              <a:t>An Automation service integrated with Microsoft Azure for automating and simplifying the creation, deployment, monitoring and maintenance of Azure resources and resources external to Azure</a:t>
            </a:r>
          </a:p>
        </p:txBody>
      </p:sp>
      <p:sp>
        <p:nvSpPr>
          <p:cNvPr id="18" name="Text Placeholder 11">
            <a:extLst>
              <a:ext uri="{FF2B5EF4-FFF2-40B4-BE49-F238E27FC236}">
                <a16:creationId xmlns:a16="http://schemas.microsoft.com/office/drawing/2014/main" id="{F7566107-1E98-A8AC-3D39-C1BDB067BB68}"/>
              </a:ext>
            </a:extLst>
          </p:cNvPr>
          <p:cNvSpPr txBox="1">
            <a:spLocks/>
          </p:cNvSpPr>
          <p:nvPr/>
        </p:nvSpPr>
        <p:spPr>
          <a:xfrm>
            <a:off x="584200" y="2730387"/>
            <a:ext cx="7343682" cy="2723823"/>
          </a:xfrm>
          <a:prstGeom prst="rect">
            <a:avLst/>
          </a:prstGeom>
        </p:spPr>
        <p:txBody>
          <a:bodyPr>
            <a:sp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900"/>
              </a:spcAft>
              <a:buNone/>
            </a:pPr>
            <a:r>
              <a:rPr lang="en-IN" sz="1800" b="1" dirty="0"/>
              <a:t>Azure Automation Capabilities include:</a:t>
            </a:r>
          </a:p>
          <a:p>
            <a:pPr marL="304800" indent="-215900">
              <a:spcBef>
                <a:spcPts val="0"/>
              </a:spcBef>
              <a:spcAft>
                <a:spcPts val="900"/>
              </a:spcAft>
            </a:pPr>
            <a:r>
              <a:rPr lang="en-US" sz="1800" dirty="0"/>
              <a:t>Manage Shared resources</a:t>
            </a:r>
          </a:p>
          <a:p>
            <a:pPr marL="304800" indent="-215900">
              <a:spcBef>
                <a:spcPts val="0"/>
              </a:spcBef>
              <a:spcAft>
                <a:spcPts val="900"/>
              </a:spcAft>
            </a:pPr>
            <a:r>
              <a:rPr lang="en-US" sz="1800" dirty="0"/>
              <a:t>State configuration</a:t>
            </a:r>
          </a:p>
          <a:p>
            <a:pPr marL="304800" indent="-215900">
              <a:spcBef>
                <a:spcPts val="0"/>
              </a:spcBef>
              <a:spcAft>
                <a:spcPts val="900"/>
              </a:spcAft>
            </a:pPr>
            <a:r>
              <a:rPr lang="en-US" sz="1800" dirty="0"/>
              <a:t>Integration with GitHub, Azure DevOps Git/TFVC</a:t>
            </a:r>
          </a:p>
          <a:p>
            <a:pPr marL="304800" indent="-215900">
              <a:spcBef>
                <a:spcPts val="0"/>
              </a:spcBef>
              <a:spcAft>
                <a:spcPts val="900"/>
              </a:spcAft>
            </a:pPr>
            <a:r>
              <a:rPr lang="en-US" sz="1800" dirty="0"/>
              <a:t>Update management</a:t>
            </a:r>
          </a:p>
          <a:p>
            <a:pPr marL="304800" indent="-215900">
              <a:spcBef>
                <a:spcPts val="0"/>
              </a:spcBef>
              <a:spcAft>
                <a:spcPts val="900"/>
              </a:spcAft>
            </a:pPr>
            <a:r>
              <a:rPr lang="en-US" sz="1800" dirty="0"/>
              <a:t>Can automate Windows or Linux environments</a:t>
            </a:r>
          </a:p>
          <a:p>
            <a:pPr marL="304800" indent="-215900">
              <a:spcBef>
                <a:spcPts val="0"/>
              </a:spcBef>
              <a:spcAft>
                <a:spcPts val="900"/>
              </a:spcAft>
            </a:pPr>
            <a:r>
              <a:rPr lang="en-US" sz="1800" dirty="0"/>
              <a:t>Can apply to any system that exposes an API over internet protocols</a:t>
            </a:r>
          </a:p>
        </p:txBody>
      </p:sp>
      <p:sp>
        <p:nvSpPr>
          <p:cNvPr id="19" name="Rectangle 18">
            <a:extLst>
              <a:ext uri="{FF2B5EF4-FFF2-40B4-BE49-F238E27FC236}">
                <a16:creationId xmlns:a16="http://schemas.microsoft.com/office/drawing/2014/main" id="{83F6A39F-9AFE-72F6-4570-0DDD617B47C9}"/>
              </a:ext>
              <a:ext uri="{C183D7F6-B498-43B3-948B-1728B52AA6E4}">
                <adec:decorative xmlns:adec="http://schemas.microsoft.com/office/drawing/2017/decorative" val="1"/>
              </a:ext>
            </a:extLst>
          </p:cNvPr>
          <p:cNvSpPr>
            <a:spLocks/>
          </p:cNvSpPr>
          <p:nvPr/>
        </p:nvSpPr>
        <p:spPr bwMode="auto">
          <a:xfrm>
            <a:off x="8128000" y="0"/>
            <a:ext cx="4064000" cy="6858000"/>
          </a:xfrm>
          <a:prstGeom prst="rect">
            <a:avLst/>
          </a:prstGeom>
          <a:no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IN" sz="2353" dirty="0">
              <a:gradFill>
                <a:gsLst>
                  <a:gs pos="0">
                    <a:srgbClr val="FFFFFF"/>
                  </a:gs>
                  <a:gs pos="100000">
                    <a:srgbClr val="FFFFFF"/>
                  </a:gs>
                </a:gsLst>
                <a:lin ang="5400000" scaled="0"/>
              </a:gradFill>
              <a:cs typeface="Segoe UI" pitchFamily="34" charset="0"/>
            </a:endParaRPr>
          </a:p>
        </p:txBody>
      </p:sp>
      <p:pic>
        <p:nvPicPr>
          <p:cNvPr id="3" name="Picture 2" descr="Icon of Azure automation">
            <a:extLst>
              <a:ext uri="{FF2B5EF4-FFF2-40B4-BE49-F238E27FC236}">
                <a16:creationId xmlns:a16="http://schemas.microsoft.com/office/drawing/2014/main" id="{1A74C258-9C69-4B46-9FF2-21BC72640A95}"/>
              </a:ext>
            </a:extLst>
          </p:cNvPr>
          <p:cNvPicPr>
            <a:picLocks noChangeAspect="1"/>
          </p:cNvPicPr>
          <p:nvPr/>
        </p:nvPicPr>
        <p:blipFill rotWithShape="1">
          <a:blip r:embed="rId3"/>
          <a:srcRect l="-15406" t="-63621" r="-15406" b="-63621"/>
          <a:stretch/>
        </p:blipFill>
        <p:spPr>
          <a:xfrm>
            <a:off x="8331200" y="552263"/>
            <a:ext cx="3657600" cy="5753474"/>
          </a:xfrm>
          <a:prstGeom prst="rect">
            <a:avLst/>
          </a:prstGeom>
          <a:ln w="19050">
            <a:noFill/>
          </a:ln>
        </p:spPr>
      </p:pic>
    </p:spTree>
    <p:extLst>
      <p:ext uri="{BB962C8B-B14F-4D97-AF65-F5344CB8AC3E}">
        <p14:creationId xmlns:p14="http://schemas.microsoft.com/office/powerpoint/2010/main" val="14169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1" y="585216"/>
            <a:ext cx="5260996" cy="984885"/>
          </a:xfrm>
        </p:spPr>
        <p:txBody>
          <a:bodyPr/>
          <a:lstStyle/>
          <a:p>
            <a:r>
              <a:rPr lang="en-US" dirty="0"/>
              <a:t>Create automation accounts</a:t>
            </a:r>
          </a:p>
        </p:txBody>
      </p:sp>
      <p:sp>
        <p:nvSpPr>
          <p:cNvPr id="3" name="Text Placeholder 2">
            <a:extLst>
              <a:ext uri="{FF2B5EF4-FFF2-40B4-BE49-F238E27FC236}">
                <a16:creationId xmlns:a16="http://schemas.microsoft.com/office/drawing/2014/main" id="{EA167F92-85B6-5790-8099-88056C3552BB}"/>
              </a:ext>
            </a:extLst>
          </p:cNvPr>
          <p:cNvSpPr>
            <a:spLocks noGrp="1"/>
          </p:cNvSpPr>
          <p:nvPr>
            <p:ph type="body" sz="quarter" idx="15"/>
          </p:nvPr>
        </p:nvSpPr>
        <p:spPr>
          <a:xfrm>
            <a:off x="586389" y="1403592"/>
            <a:ext cx="7198711" cy="4054956"/>
          </a:xfrm>
        </p:spPr>
        <p:txBody>
          <a:bodyPr/>
          <a:lstStyle/>
          <a:p>
            <a:pPr marL="215900" indent="-215900">
              <a:spcBef>
                <a:spcPts val="0"/>
              </a:spcBef>
              <a:spcAft>
                <a:spcPts val="900"/>
              </a:spcAft>
            </a:pPr>
            <a:r>
              <a:rPr lang="en-US" sz="1800" dirty="0"/>
              <a:t>To use Azure Automation, you must create an Automation account</a:t>
            </a:r>
          </a:p>
          <a:p>
            <a:pPr marL="215900" indent="-215900">
              <a:spcBef>
                <a:spcPts val="0"/>
              </a:spcBef>
              <a:spcAft>
                <a:spcPts val="900"/>
              </a:spcAft>
            </a:pPr>
            <a:r>
              <a:rPr lang="en-US" sz="1800" dirty="0"/>
              <a:t>Automation account acts as a container in which you store, manage and use automation artifacts</a:t>
            </a:r>
          </a:p>
          <a:p>
            <a:pPr marL="215900" indent="-215900">
              <a:spcBef>
                <a:spcPts val="0"/>
              </a:spcBef>
              <a:spcAft>
                <a:spcPts val="900"/>
              </a:spcAft>
            </a:pPr>
            <a:r>
              <a:rPr lang="en-US" sz="1800" dirty="0"/>
              <a:t>Provides a way to separate your environments or further organize your Automation workflows and resources</a:t>
            </a:r>
          </a:p>
          <a:p>
            <a:pPr marL="215900" indent="-215900">
              <a:spcBef>
                <a:spcPts val="0"/>
              </a:spcBef>
              <a:spcAft>
                <a:spcPts val="900"/>
              </a:spcAft>
            </a:pPr>
            <a:r>
              <a:rPr lang="en-US" sz="1800" dirty="0"/>
              <a:t>Requires subscription-owner level access as provides access to all Azure resources via an API</a:t>
            </a:r>
          </a:p>
          <a:p>
            <a:pPr marL="215900" indent="-215900">
              <a:spcBef>
                <a:spcPts val="0"/>
              </a:spcBef>
              <a:spcAft>
                <a:spcPts val="900"/>
              </a:spcAft>
            </a:pPr>
            <a:r>
              <a:rPr lang="en-US" sz="1800" dirty="0"/>
              <a:t>Need at least one automation account but should have multiple for access control</a:t>
            </a:r>
          </a:p>
          <a:p>
            <a:pPr marL="0" indent="0">
              <a:spcBef>
                <a:spcPts val="0"/>
              </a:spcBef>
              <a:spcAft>
                <a:spcPts val="900"/>
              </a:spcAft>
              <a:buNone/>
            </a:pPr>
            <a:r>
              <a:rPr lang="en-US" sz="1800" b="1" dirty="0">
                <a:latin typeface="+mj-lt"/>
              </a:rPr>
              <a:t>Run As account:</a:t>
            </a:r>
          </a:p>
          <a:p>
            <a:pPr marL="292100" indent="-215900">
              <a:spcBef>
                <a:spcPts val="0"/>
              </a:spcBef>
              <a:spcAft>
                <a:spcPts val="900"/>
              </a:spcAft>
            </a:pPr>
            <a:r>
              <a:rPr lang="en-US" sz="1800" dirty="0"/>
              <a:t>Creates a Microsoft Entra service principal which allows access to Azure resources when running automation</a:t>
            </a:r>
          </a:p>
        </p:txBody>
      </p:sp>
      <p:pic>
        <p:nvPicPr>
          <p:cNvPr id="5" name="Picture 4" descr="Add Automation account profile screenshot">
            <a:extLst>
              <a:ext uri="{FF2B5EF4-FFF2-40B4-BE49-F238E27FC236}">
                <a16:creationId xmlns:a16="http://schemas.microsoft.com/office/drawing/2014/main" id="{F75B3A32-8A5F-4E88-8068-1B30BCE2E629}"/>
              </a:ext>
            </a:extLst>
          </p:cNvPr>
          <p:cNvPicPr>
            <a:picLocks/>
          </p:cNvPicPr>
          <p:nvPr/>
        </p:nvPicPr>
        <p:blipFill rotWithShape="1">
          <a:blip r:embed="rId3"/>
          <a:srcRect l="-18934" t="549" r="-18934" b="549"/>
          <a:stretch/>
        </p:blipFill>
        <p:spPr>
          <a:xfrm>
            <a:off x="8128000" y="0"/>
            <a:ext cx="4064000" cy="6858000"/>
          </a:xfrm>
          <a:prstGeom prst="rect">
            <a:avLst/>
          </a:prstGeom>
          <a:noFill/>
          <a:ln w="38100">
            <a:solidFill>
              <a:srgbClr val="C73ECC"/>
            </a:solidFill>
          </a:ln>
        </p:spPr>
      </p:pic>
    </p:spTree>
    <p:extLst>
      <p:ext uri="{BB962C8B-B14F-4D97-AF65-F5344CB8AC3E}">
        <p14:creationId xmlns:p14="http://schemas.microsoft.com/office/powerpoint/2010/main" val="27597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 runbook?</a:t>
            </a:r>
          </a:p>
        </p:txBody>
      </p:sp>
      <p:sp>
        <p:nvSpPr>
          <p:cNvPr id="2" name="Text Placeholder 1">
            <a:extLst>
              <a:ext uri="{FF2B5EF4-FFF2-40B4-BE49-F238E27FC236}">
                <a16:creationId xmlns:a16="http://schemas.microsoft.com/office/drawing/2014/main" id="{62EA176E-D9A9-02D2-A4E8-C6429D602982}"/>
              </a:ext>
            </a:extLst>
          </p:cNvPr>
          <p:cNvSpPr>
            <a:spLocks noGrp="1"/>
          </p:cNvSpPr>
          <p:nvPr>
            <p:ph type="body" sz="quarter" idx="15"/>
          </p:nvPr>
        </p:nvSpPr>
        <p:spPr/>
        <p:txBody>
          <a:bodyPr/>
          <a:lstStyle/>
          <a:p>
            <a:pPr marL="292100" indent="-292100"/>
            <a:r>
              <a:rPr lang="en-US" sz="2200" dirty="0">
                <a:solidFill>
                  <a:schemeClr val="tx1"/>
                </a:solidFill>
              </a:rPr>
              <a:t>A </a:t>
            </a:r>
            <a:r>
              <a:rPr lang="en-US" sz="2200" i="1" dirty="0">
                <a:solidFill>
                  <a:schemeClr val="tx1"/>
                </a:solidFill>
              </a:rPr>
              <a:t>runbook</a:t>
            </a:r>
            <a:r>
              <a:rPr lang="en-US" sz="2200" dirty="0">
                <a:solidFill>
                  <a:schemeClr val="tx1"/>
                </a:solidFill>
              </a:rPr>
              <a:t> is a set of tasks that perform some automated process in Azure Automation</a:t>
            </a:r>
          </a:p>
          <a:p>
            <a:pPr marL="292100" indent="-292100"/>
            <a:r>
              <a:rPr lang="en-US" sz="2200" dirty="0">
                <a:solidFill>
                  <a:schemeClr val="tx1"/>
                </a:solidFill>
              </a:rPr>
              <a:t>Runbooks serve as repositories for your custom scripts and workflows</a:t>
            </a:r>
          </a:p>
          <a:p>
            <a:pPr marL="292100" indent="-292100"/>
            <a:r>
              <a:rPr lang="en-US" sz="2200" dirty="0">
                <a:solidFill>
                  <a:schemeClr val="tx1"/>
                </a:solidFill>
              </a:rPr>
              <a:t>Can create your own or import and modify from community via Runbook Gallery</a:t>
            </a:r>
          </a:p>
          <a:p>
            <a:pPr marL="292100" indent="-292100">
              <a:spcAft>
                <a:spcPts val="0"/>
              </a:spcAft>
            </a:pPr>
            <a:r>
              <a:rPr lang="en-US" sz="2200" b="1" dirty="0">
                <a:solidFill>
                  <a:schemeClr val="tx1"/>
                </a:solidFill>
                <a:latin typeface="+mj-lt"/>
              </a:rPr>
              <a:t>Runbook Types available:</a:t>
            </a:r>
          </a:p>
          <a:p>
            <a:pPr marL="685800" indent="-279400">
              <a:buFont typeface="Segoe UI" panose="020B0502040204020203" pitchFamily="34" charset="0"/>
              <a:buChar char="–"/>
            </a:pPr>
            <a:r>
              <a:rPr lang="en-US" sz="1800" dirty="0">
                <a:solidFill>
                  <a:schemeClr val="tx1"/>
                </a:solidFill>
              </a:rPr>
              <a:t>Graphical runbook</a:t>
            </a:r>
          </a:p>
          <a:p>
            <a:pPr marL="685800" indent="-279400">
              <a:buFont typeface="Segoe UI" panose="020B0502040204020203" pitchFamily="34" charset="0"/>
              <a:buChar char="–"/>
            </a:pPr>
            <a:r>
              <a:rPr lang="en-US" sz="1800" dirty="0">
                <a:solidFill>
                  <a:schemeClr val="tx1"/>
                </a:solidFill>
              </a:rPr>
              <a:t>PowerShell runbooks</a:t>
            </a:r>
          </a:p>
          <a:p>
            <a:pPr marL="685800" indent="-279400">
              <a:buFont typeface="Segoe UI" panose="020B0502040204020203" pitchFamily="34" charset="0"/>
              <a:buChar char="–"/>
            </a:pPr>
            <a:r>
              <a:rPr lang="en-US" sz="1800" dirty="0">
                <a:solidFill>
                  <a:schemeClr val="tx1"/>
                </a:solidFill>
              </a:rPr>
              <a:t>PowerShell Workflow runbooks</a:t>
            </a:r>
          </a:p>
          <a:p>
            <a:pPr marL="685800" indent="-279400">
              <a:buFont typeface="Segoe UI" panose="020B0502040204020203" pitchFamily="34" charset="0"/>
              <a:buChar char="–"/>
            </a:pPr>
            <a:r>
              <a:rPr lang="en-US" sz="1800" dirty="0">
                <a:solidFill>
                  <a:schemeClr val="tx1"/>
                </a:solidFill>
              </a:rPr>
              <a:t>Python runbooks</a:t>
            </a:r>
          </a:p>
        </p:txBody>
      </p:sp>
    </p:spTree>
    <p:extLst>
      <p:ext uri="{BB962C8B-B14F-4D97-AF65-F5344CB8AC3E}">
        <p14:creationId xmlns:p14="http://schemas.microsoft.com/office/powerpoint/2010/main" val="314183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p:txBody>
          <a:bodyPr/>
          <a:lstStyle/>
          <a:p>
            <a:r>
              <a:rPr lang="en-US" dirty="0"/>
              <a:t>Learning Path overview</a:t>
            </a:r>
          </a:p>
        </p:txBody>
      </p:sp>
    </p:spTree>
    <p:extLst>
      <p:ext uri="{BB962C8B-B14F-4D97-AF65-F5344CB8AC3E}">
        <p14:creationId xmlns:p14="http://schemas.microsoft.com/office/powerpoint/2010/main" val="306069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lstStyle/>
          <a:p>
            <a:r>
              <a:rPr lang="en-US" dirty="0"/>
              <a:t>Understand automation shared resources</a:t>
            </a:r>
          </a:p>
        </p:txBody>
      </p:sp>
      <p:sp>
        <p:nvSpPr>
          <p:cNvPr id="3" name="Oval 2">
            <a:extLst>
              <a:ext uri="{FF2B5EF4-FFF2-40B4-BE49-F238E27FC236}">
                <a16:creationId xmlns:a16="http://schemas.microsoft.com/office/drawing/2014/main" id="{636650BE-68F5-A977-1F18-F5A2AAA36DE9}"/>
              </a:ext>
              <a:ext uri="{C183D7F6-B498-43B3-948B-1728B52AA6E4}">
                <adec:decorative xmlns:adec="http://schemas.microsoft.com/office/drawing/2017/decorative" val="0"/>
              </a:ext>
            </a:extLst>
          </p:cNvPr>
          <p:cNvSpPr>
            <a:spLocks/>
          </p:cNvSpPr>
          <p:nvPr/>
        </p:nvSpPr>
        <p:spPr bwMode="auto">
          <a:xfrm>
            <a:off x="588963" y="138676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endParaRPr lang="en-IN" sz="2400" b="1" dirty="0">
              <a:solidFill>
                <a:schemeClr val="tx1"/>
              </a:solidFill>
            </a:endParaRPr>
          </a:p>
        </p:txBody>
      </p:sp>
      <p:sp>
        <p:nvSpPr>
          <p:cNvPr id="20" name="Text Placeholder 19">
            <a:extLst>
              <a:ext uri="{FF2B5EF4-FFF2-40B4-BE49-F238E27FC236}">
                <a16:creationId xmlns:a16="http://schemas.microsoft.com/office/drawing/2014/main" id="{16B97C4C-6D14-62DD-0EB5-C54D391950ED}"/>
              </a:ext>
            </a:extLst>
          </p:cNvPr>
          <p:cNvSpPr>
            <a:spLocks noGrp="1"/>
          </p:cNvSpPr>
          <p:nvPr>
            <p:ph type="body" sz="quarter" idx="4294967295"/>
          </p:nvPr>
        </p:nvSpPr>
        <p:spPr>
          <a:xfrm>
            <a:off x="1333499" y="1323649"/>
            <a:ext cx="10266363" cy="677108"/>
          </a:xfrm>
        </p:spPr>
        <p:txBody>
          <a:bodyPr/>
          <a:lstStyle/>
          <a:p>
            <a:pPr marL="0" indent="0">
              <a:buNone/>
            </a:pPr>
            <a:r>
              <a:rPr lang="en-US" sz="2200" dirty="0"/>
              <a:t>Azure Automation contains shared resources that are globally associated available to be used in, or with a runbook</a:t>
            </a:r>
          </a:p>
        </p:txBody>
      </p:sp>
      <p:sp>
        <p:nvSpPr>
          <p:cNvPr id="4" name="Oval 3">
            <a:extLst>
              <a:ext uri="{FF2B5EF4-FFF2-40B4-BE49-F238E27FC236}">
                <a16:creationId xmlns:a16="http://schemas.microsoft.com/office/drawing/2014/main" id="{0E86FB04-2155-18A9-BEA6-49633F18BA8E}"/>
              </a:ext>
              <a:ext uri="{C183D7F6-B498-43B3-948B-1728B52AA6E4}">
                <adec:decorative xmlns:adec="http://schemas.microsoft.com/office/drawing/2017/decorative" val="0"/>
              </a:ext>
            </a:extLst>
          </p:cNvPr>
          <p:cNvSpPr>
            <a:spLocks/>
          </p:cNvSpPr>
          <p:nvPr/>
        </p:nvSpPr>
        <p:spPr bwMode="auto">
          <a:xfrm>
            <a:off x="588963" y="2452186"/>
            <a:ext cx="550874" cy="550874"/>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a:solidFill>
                  <a:schemeClr val="tx1"/>
                </a:solidFill>
              </a:rPr>
              <a:t>2</a:t>
            </a:r>
            <a:endParaRPr lang="en-IN" sz="2400" b="1">
              <a:solidFill>
                <a:schemeClr val="tx1"/>
              </a:solidFill>
            </a:endParaRPr>
          </a:p>
        </p:txBody>
      </p:sp>
      <p:sp>
        <p:nvSpPr>
          <p:cNvPr id="22" name="Text Placeholder 21">
            <a:extLst>
              <a:ext uri="{FF2B5EF4-FFF2-40B4-BE49-F238E27FC236}">
                <a16:creationId xmlns:a16="http://schemas.microsoft.com/office/drawing/2014/main" id="{72427972-09AC-DB6F-E074-38A22010C97A}"/>
              </a:ext>
            </a:extLst>
          </p:cNvPr>
          <p:cNvSpPr>
            <a:spLocks noGrp="1"/>
          </p:cNvSpPr>
          <p:nvPr>
            <p:ph type="body" sz="quarter" idx="4294967295"/>
          </p:nvPr>
        </p:nvSpPr>
        <p:spPr>
          <a:xfrm>
            <a:off x="1333500" y="2558346"/>
            <a:ext cx="10261678" cy="3170099"/>
          </a:xfrm>
        </p:spPr>
        <p:txBody>
          <a:bodyPr vert="horz" wrap="square" lIns="0" tIns="0" rIns="0" bIns="0" rtlCol="0">
            <a:spAutoFit/>
          </a:bodyPr>
          <a:lstStyle/>
          <a:p>
            <a:pPr marL="0" indent="0">
              <a:spcBef>
                <a:spcPts val="0"/>
              </a:spcBef>
              <a:spcAft>
                <a:spcPts val="600"/>
              </a:spcAft>
              <a:buNone/>
            </a:pPr>
            <a:r>
              <a:rPr lang="en-IN" sz="2200" dirty="0"/>
              <a:t>Currently Eight Categories:</a:t>
            </a:r>
          </a:p>
          <a:p>
            <a:pPr marL="355600" indent="-254000">
              <a:spcBef>
                <a:spcPts val="0"/>
              </a:spcBef>
              <a:spcAft>
                <a:spcPts val="600"/>
              </a:spcAft>
            </a:pPr>
            <a:r>
              <a:rPr lang="en-IN" sz="1800" dirty="0"/>
              <a:t>Schedules </a:t>
            </a:r>
          </a:p>
          <a:p>
            <a:pPr marL="355600" indent="-254000">
              <a:spcBef>
                <a:spcPts val="0"/>
              </a:spcBef>
              <a:spcAft>
                <a:spcPts val="600"/>
              </a:spcAft>
            </a:pPr>
            <a:r>
              <a:rPr lang="en-IN" sz="1800" dirty="0"/>
              <a:t>Modules</a:t>
            </a:r>
          </a:p>
          <a:p>
            <a:pPr marL="355600" indent="-254000">
              <a:spcBef>
                <a:spcPts val="0"/>
              </a:spcBef>
              <a:spcAft>
                <a:spcPts val="600"/>
              </a:spcAft>
            </a:pPr>
            <a:r>
              <a:rPr lang="en-IN" sz="1800" dirty="0"/>
              <a:t>Modules gallery</a:t>
            </a:r>
          </a:p>
          <a:p>
            <a:pPr marL="355600" indent="-254000">
              <a:spcBef>
                <a:spcPts val="0"/>
              </a:spcBef>
              <a:spcAft>
                <a:spcPts val="600"/>
              </a:spcAft>
            </a:pPr>
            <a:r>
              <a:rPr lang="en-IN" sz="1800" dirty="0"/>
              <a:t>Python packages</a:t>
            </a:r>
          </a:p>
          <a:p>
            <a:pPr marL="355600" indent="-254000">
              <a:spcBef>
                <a:spcPts val="0"/>
              </a:spcBef>
              <a:spcAft>
                <a:spcPts val="600"/>
              </a:spcAft>
            </a:pPr>
            <a:r>
              <a:rPr lang="en-IN" sz="1800" dirty="0"/>
              <a:t>Credentials</a:t>
            </a:r>
          </a:p>
          <a:p>
            <a:pPr marL="355600" indent="-254000">
              <a:spcBef>
                <a:spcPts val="0"/>
              </a:spcBef>
              <a:spcAft>
                <a:spcPts val="600"/>
              </a:spcAft>
            </a:pPr>
            <a:r>
              <a:rPr lang="en-IN" sz="1800" dirty="0"/>
              <a:t>Connections</a:t>
            </a:r>
          </a:p>
          <a:p>
            <a:pPr marL="355600" indent="-254000">
              <a:spcBef>
                <a:spcPts val="0"/>
              </a:spcBef>
              <a:spcAft>
                <a:spcPts val="600"/>
              </a:spcAft>
            </a:pPr>
            <a:r>
              <a:rPr lang="en-IN" sz="1800" dirty="0"/>
              <a:t>Certificates</a:t>
            </a:r>
          </a:p>
          <a:p>
            <a:pPr marL="355600" indent="-254000">
              <a:spcBef>
                <a:spcPts val="0"/>
              </a:spcBef>
              <a:spcAft>
                <a:spcPts val="600"/>
              </a:spcAft>
            </a:pPr>
            <a:r>
              <a:rPr lang="en-IN" sz="1800" dirty="0"/>
              <a:t>Variables</a:t>
            </a:r>
          </a:p>
        </p:txBody>
      </p:sp>
    </p:spTree>
    <p:extLst>
      <p:ext uri="{BB962C8B-B14F-4D97-AF65-F5344CB8AC3E}">
        <p14:creationId xmlns:p14="http://schemas.microsoft.com/office/powerpoint/2010/main" val="324231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runbook gallery</a:t>
            </a:r>
          </a:p>
        </p:txBody>
      </p:sp>
      <p:sp>
        <p:nvSpPr>
          <p:cNvPr id="2" name="Text Placeholder 1">
            <a:extLst>
              <a:ext uri="{FF2B5EF4-FFF2-40B4-BE49-F238E27FC236}">
                <a16:creationId xmlns:a16="http://schemas.microsoft.com/office/drawing/2014/main" id="{A1674746-229D-59CB-5C0C-3C950978F669}"/>
              </a:ext>
            </a:extLst>
          </p:cNvPr>
          <p:cNvSpPr>
            <a:spLocks noGrp="1"/>
          </p:cNvSpPr>
          <p:nvPr>
            <p:ph type="body" sz="quarter" idx="15"/>
          </p:nvPr>
        </p:nvSpPr>
        <p:spPr>
          <a:xfrm>
            <a:off x="586389" y="1591056"/>
            <a:ext cx="11013474" cy="3951851"/>
          </a:xfrm>
        </p:spPr>
        <p:txBody>
          <a:bodyPr/>
          <a:lstStyle/>
          <a:p>
            <a:pPr marL="292100" indent="-292100"/>
            <a:r>
              <a:rPr lang="en-US" sz="2200" dirty="0">
                <a:solidFill>
                  <a:schemeClr val="tx1"/>
                </a:solidFill>
              </a:rPr>
              <a:t>Can import pre-existing runbooks from the runbook repository at the </a:t>
            </a:r>
            <a:r>
              <a:rPr lang="en-US" sz="2200" b="1" dirty="0">
                <a:solidFill>
                  <a:schemeClr val="tx1"/>
                </a:solidFill>
              </a:rPr>
              <a:t>Azure Automation GitHub</a:t>
            </a:r>
          </a:p>
          <a:p>
            <a:pPr marL="292100" indent="-292100"/>
            <a:r>
              <a:rPr lang="en-US" sz="2200" dirty="0">
                <a:solidFill>
                  <a:schemeClr val="tx1"/>
                </a:solidFill>
              </a:rPr>
              <a:t>Runbooks provided to help eliminate the time it takes to build custom solutions</a:t>
            </a:r>
          </a:p>
          <a:p>
            <a:pPr marL="292100" indent="-292100"/>
            <a:r>
              <a:rPr lang="en-US" sz="2200" dirty="0">
                <a:solidFill>
                  <a:schemeClr val="tx1"/>
                </a:solidFill>
              </a:rPr>
              <a:t>Already been built by Microsoft and the Microsoft community</a:t>
            </a:r>
          </a:p>
          <a:p>
            <a:pPr marL="292100" indent="-292100"/>
            <a:r>
              <a:rPr lang="en-US" sz="2200" dirty="0">
                <a:solidFill>
                  <a:schemeClr val="tx1"/>
                </a:solidFill>
              </a:rPr>
              <a:t>Can be used with or without modification</a:t>
            </a:r>
          </a:p>
          <a:p>
            <a:pPr marL="292100" indent="-292100"/>
            <a:r>
              <a:rPr lang="en-US" sz="2200" dirty="0">
                <a:solidFill>
                  <a:schemeClr val="tx1"/>
                </a:solidFill>
              </a:rPr>
              <a:t>Can review the code or a visualization of the runbook code on the gallery as well as see source projects, rating, etc.</a:t>
            </a:r>
          </a:p>
          <a:p>
            <a:pPr marL="292100" indent="-292100">
              <a:spcAft>
                <a:spcPts val="0"/>
              </a:spcAft>
            </a:pPr>
            <a:r>
              <a:rPr lang="en-US" sz="2200" b="1" dirty="0">
                <a:solidFill>
                  <a:schemeClr val="tx1"/>
                </a:solidFill>
                <a:latin typeface="+mj-lt"/>
              </a:rPr>
              <a:t>Considerations:</a:t>
            </a:r>
          </a:p>
          <a:p>
            <a:pPr marL="292100" indent="0">
              <a:spcAft>
                <a:spcPts val="0"/>
              </a:spcAft>
              <a:buNone/>
            </a:pPr>
            <a:r>
              <a:rPr lang="en-US" sz="1800" dirty="0">
                <a:solidFill>
                  <a:schemeClr val="tx1"/>
                </a:solidFill>
              </a:rPr>
              <a:t>Python runbooks are also available from the Azure Automation GitHub. To find them, filter by language and select </a:t>
            </a:r>
            <a:r>
              <a:rPr lang="en-US" sz="1800" b="1" dirty="0">
                <a:solidFill>
                  <a:schemeClr val="tx1"/>
                </a:solidFill>
              </a:rPr>
              <a:t>Python</a:t>
            </a:r>
          </a:p>
          <a:p>
            <a:pPr marL="292100" indent="0">
              <a:spcAft>
                <a:spcPts val="0"/>
              </a:spcAft>
              <a:buNone/>
            </a:pPr>
            <a:r>
              <a:rPr lang="en-US" sz="1800" dirty="0">
                <a:solidFill>
                  <a:schemeClr val="tx1"/>
                </a:solidFill>
              </a:rPr>
              <a:t>You cannot use PowerShell to import directly from the Runbook Gallery</a:t>
            </a:r>
          </a:p>
        </p:txBody>
      </p:sp>
    </p:spTree>
    <p:extLst>
      <p:ext uri="{BB962C8B-B14F-4D97-AF65-F5344CB8AC3E}">
        <p14:creationId xmlns:p14="http://schemas.microsoft.com/office/powerpoint/2010/main" val="336626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webhooks</a:t>
            </a:r>
          </a:p>
        </p:txBody>
      </p:sp>
      <p:sp>
        <p:nvSpPr>
          <p:cNvPr id="12" name="Text Placeholder 11">
            <a:extLst>
              <a:ext uri="{FF2B5EF4-FFF2-40B4-BE49-F238E27FC236}">
                <a16:creationId xmlns:a16="http://schemas.microsoft.com/office/drawing/2014/main" id="{D1C42582-E399-3BC7-DFA9-3F1B403B7748}"/>
              </a:ext>
            </a:extLst>
          </p:cNvPr>
          <p:cNvSpPr>
            <a:spLocks noGrp="1"/>
          </p:cNvSpPr>
          <p:nvPr>
            <p:ph type="body" sz="quarter" idx="15"/>
          </p:nvPr>
        </p:nvSpPr>
        <p:spPr>
          <a:xfrm>
            <a:off x="586389" y="1454150"/>
            <a:ext cx="3172811" cy="1233671"/>
          </a:xfrm>
        </p:spPr>
        <p:txBody>
          <a:bodyPr/>
          <a:lstStyle/>
          <a:p>
            <a:pPr>
              <a:spcBef>
                <a:spcPts val="600"/>
              </a:spcBef>
              <a:spcAft>
                <a:spcPts val="600"/>
              </a:spcAft>
            </a:pPr>
            <a:r>
              <a:rPr lang="en-US" sz="1800" dirty="0">
                <a:latin typeface="+mn-lt"/>
              </a:rPr>
              <a:t>Automate the process of starting a runbook either by scheduling it, or by using a </a:t>
            </a:r>
            <a:r>
              <a:rPr lang="en-US" sz="1800" i="1" dirty="0">
                <a:latin typeface="+mn-lt"/>
              </a:rPr>
              <a:t>webhook</a:t>
            </a:r>
            <a:endParaRPr lang="en-US" sz="1800" dirty="0">
              <a:latin typeface="+mn-lt"/>
            </a:endParaRPr>
          </a:p>
          <a:p>
            <a:pPr>
              <a:spcBef>
                <a:spcPts val="600"/>
              </a:spcBef>
              <a:spcAft>
                <a:spcPts val="600"/>
              </a:spcAft>
            </a:pPr>
            <a:r>
              <a:rPr lang="en-US" sz="1800" dirty="0">
                <a:latin typeface="+mn-lt"/>
              </a:rPr>
              <a:t>Uses a HTTP request to start </a:t>
            </a:r>
            <a:br>
              <a:rPr lang="en-US" sz="1800" dirty="0">
                <a:latin typeface="+mn-lt"/>
              </a:rPr>
            </a:br>
            <a:r>
              <a:rPr lang="en-US" sz="1800" dirty="0">
                <a:latin typeface="+mn-lt"/>
              </a:rPr>
              <a:t>a runbook</a:t>
            </a:r>
          </a:p>
          <a:p>
            <a:pPr>
              <a:spcBef>
                <a:spcPts val="600"/>
              </a:spcBef>
              <a:spcAft>
                <a:spcPts val="600"/>
              </a:spcAft>
            </a:pPr>
            <a:r>
              <a:rPr lang="en-US" sz="1800" dirty="0">
                <a:latin typeface="+mn-lt"/>
              </a:rPr>
              <a:t>Reduces complexity and allows external services such as Azure DevOps, GitHub, or custom applications to use webhooks</a:t>
            </a:r>
          </a:p>
        </p:txBody>
      </p:sp>
      <p:sp>
        <p:nvSpPr>
          <p:cNvPr id="15" name="Rectangle 14">
            <a:extLst>
              <a:ext uri="{FF2B5EF4-FFF2-40B4-BE49-F238E27FC236}">
                <a16:creationId xmlns:a16="http://schemas.microsoft.com/office/drawing/2014/main" id="{8699D838-9226-047E-3681-D918B76ADB87}"/>
              </a:ext>
              <a:ext uri="{C183D7F6-B498-43B3-948B-1728B52AA6E4}">
                <adec:decorative xmlns:adec="http://schemas.microsoft.com/office/drawing/2017/decorative" val="1"/>
              </a:ext>
            </a:extLst>
          </p:cNvPr>
          <p:cNvSpPr>
            <a:spLocks/>
          </p:cNvSpPr>
          <p:nvPr/>
        </p:nvSpPr>
        <p:spPr bwMode="auto">
          <a:xfrm>
            <a:off x="4064000" y="1454150"/>
            <a:ext cx="7535862" cy="4055299"/>
          </a:xfrm>
          <a:prstGeom prst="rect">
            <a:avLst/>
          </a:prstGeom>
          <a:no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pic>
        <p:nvPicPr>
          <p:cNvPr id="7" name="Picture 6" descr="Automate the process of starting a runbook">
            <a:extLst>
              <a:ext uri="{FF2B5EF4-FFF2-40B4-BE49-F238E27FC236}">
                <a16:creationId xmlns:a16="http://schemas.microsoft.com/office/drawing/2014/main" id="{7595160C-C533-48B6-A2CB-9C65C84084C5}"/>
              </a:ext>
            </a:extLst>
          </p:cNvPr>
          <p:cNvPicPr>
            <a:picLocks noChangeAspect="1"/>
          </p:cNvPicPr>
          <p:nvPr/>
        </p:nvPicPr>
        <p:blipFill rotWithShape="1">
          <a:blip r:embed="rId3"/>
          <a:srcRect l="-2971" r="-2971"/>
          <a:stretch/>
        </p:blipFill>
        <p:spPr>
          <a:xfrm>
            <a:off x="4167187" y="1605474"/>
            <a:ext cx="7329488" cy="3752652"/>
          </a:xfrm>
          <a:prstGeom prst="rect">
            <a:avLst/>
          </a:prstGeom>
          <a:ln w="19050">
            <a:noFill/>
          </a:ln>
        </p:spPr>
      </p:pic>
      <p:sp>
        <p:nvSpPr>
          <p:cNvPr id="14" name="Rectangle 13">
            <a:extLst>
              <a:ext uri="{FF2B5EF4-FFF2-40B4-BE49-F238E27FC236}">
                <a16:creationId xmlns:a16="http://schemas.microsoft.com/office/drawing/2014/main" id="{0182F884-7F48-4C17-8A15-90776F788677}"/>
              </a:ext>
            </a:extLst>
          </p:cNvPr>
          <p:cNvSpPr/>
          <p:nvPr/>
        </p:nvSpPr>
        <p:spPr>
          <a:xfrm>
            <a:off x="568325" y="5711946"/>
            <a:ext cx="11031537" cy="441204"/>
          </a:xfrm>
          <a:prstGeom prst="rect">
            <a:avLst/>
          </a:prstGeom>
          <a:noFill/>
          <a:ln w="38100">
            <a:solidFill>
              <a:srgbClr val="C03BC4"/>
            </a:solidFill>
          </a:ln>
        </p:spPr>
        <p:txBody>
          <a:bodyPr wrap="square" lIns="134464" tIns="89642" rIns="134464" bIns="89642" anchor="ctr">
            <a:noAutofit/>
          </a:bodyPr>
          <a:lstStyle/>
          <a:p>
            <a:r>
              <a:rPr lang="en-US" sz="1800" dirty="0"/>
              <a:t>Webhook Syntax: </a:t>
            </a:r>
            <a:r>
              <a:rPr lang="en-US" sz="1800" b="1" dirty="0">
                <a:latin typeface="+mj-lt"/>
              </a:rPr>
              <a:t>http://&lt; Webhook Server &gt;/token?</a:t>
            </a:r>
            <a:r>
              <a:rPr lang="en-US" sz="1800" dirty="0">
                <a:latin typeface="+mj-lt"/>
              </a:rPr>
              <a:t>=&lt; </a:t>
            </a:r>
            <a:r>
              <a:rPr lang="en-US" sz="1800" b="1" dirty="0">
                <a:latin typeface="+mj-lt"/>
              </a:rPr>
              <a:t>Token Value </a:t>
            </a:r>
            <a:r>
              <a:rPr lang="en-US" sz="1800" dirty="0">
                <a:latin typeface="+mj-lt"/>
              </a:rPr>
              <a:t>&gt;  </a:t>
            </a:r>
          </a:p>
        </p:txBody>
      </p:sp>
    </p:spTree>
    <p:extLst>
      <p:ext uri="{BB962C8B-B14F-4D97-AF65-F5344CB8AC3E}">
        <p14:creationId xmlns:p14="http://schemas.microsoft.com/office/powerpoint/2010/main" val="7445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source control integration</a:t>
            </a:r>
          </a:p>
        </p:txBody>
      </p:sp>
      <p:sp>
        <p:nvSpPr>
          <p:cNvPr id="3" name="Text Placeholder 2">
            <a:extLst>
              <a:ext uri="{FF2B5EF4-FFF2-40B4-BE49-F238E27FC236}">
                <a16:creationId xmlns:a16="http://schemas.microsoft.com/office/drawing/2014/main" id="{22A384D7-A4EB-645C-1E3D-290ADC2C6574}"/>
              </a:ext>
            </a:extLst>
          </p:cNvPr>
          <p:cNvSpPr>
            <a:spLocks noGrp="1"/>
          </p:cNvSpPr>
          <p:nvPr>
            <p:ph type="body" sz="quarter" idx="15"/>
          </p:nvPr>
        </p:nvSpPr>
        <p:spPr>
          <a:xfrm>
            <a:off x="586389" y="2085764"/>
            <a:ext cx="5242911" cy="4001095"/>
          </a:xfrm>
        </p:spPr>
        <p:txBody>
          <a:bodyPr/>
          <a:lstStyle/>
          <a:p>
            <a:pPr marL="254000" indent="-254000">
              <a:spcBef>
                <a:spcPts val="600"/>
              </a:spcBef>
              <a:spcAft>
                <a:spcPts val="600"/>
              </a:spcAft>
            </a:pPr>
            <a:r>
              <a:rPr lang="en-US" sz="2200" dirty="0">
                <a:solidFill>
                  <a:schemeClr val="tx1"/>
                </a:solidFill>
                <a:latin typeface="+mn-lt"/>
              </a:rPr>
              <a:t>Azure Automation supports source control integration</a:t>
            </a:r>
            <a:endParaRPr lang="en-IN" sz="2200" dirty="0">
              <a:solidFill>
                <a:schemeClr val="tx1"/>
              </a:solidFill>
              <a:latin typeface="+mn-lt"/>
            </a:endParaRPr>
          </a:p>
          <a:p>
            <a:pPr marL="254000" indent="-254000">
              <a:spcBef>
                <a:spcPts val="600"/>
              </a:spcBef>
              <a:spcAft>
                <a:spcPts val="600"/>
              </a:spcAft>
            </a:pPr>
            <a:r>
              <a:rPr lang="en-IE" sz="2200" dirty="0">
                <a:solidFill>
                  <a:schemeClr val="tx1"/>
                </a:solidFill>
                <a:latin typeface="+mn-lt"/>
              </a:rPr>
              <a:t>Easier collaboration </a:t>
            </a:r>
            <a:endParaRPr lang="en-IN" sz="2200" dirty="0">
              <a:solidFill>
                <a:schemeClr val="tx1"/>
              </a:solidFill>
              <a:latin typeface="+mn-lt"/>
            </a:endParaRPr>
          </a:p>
          <a:p>
            <a:pPr marL="254000" indent="-254000">
              <a:spcBef>
                <a:spcPts val="600"/>
              </a:spcBef>
              <a:spcAft>
                <a:spcPts val="600"/>
              </a:spcAft>
            </a:pPr>
            <a:r>
              <a:rPr lang="en-IE" sz="2200" dirty="0">
                <a:solidFill>
                  <a:schemeClr val="tx1"/>
                </a:solidFill>
                <a:latin typeface="+mn-lt"/>
              </a:rPr>
              <a:t>Increased auditing and traceability</a:t>
            </a:r>
            <a:endParaRPr lang="en-IN" sz="2200" dirty="0">
              <a:solidFill>
                <a:schemeClr val="tx1"/>
              </a:solidFill>
              <a:latin typeface="+mn-lt"/>
            </a:endParaRPr>
          </a:p>
          <a:p>
            <a:pPr marL="254000" indent="-254000">
              <a:spcBef>
                <a:spcPts val="600"/>
              </a:spcBef>
              <a:spcAft>
                <a:spcPts val="600"/>
              </a:spcAft>
            </a:pPr>
            <a:r>
              <a:rPr lang="en-IE" sz="2200" dirty="0">
                <a:solidFill>
                  <a:schemeClr val="tx1"/>
                </a:solidFill>
                <a:latin typeface="+mn-lt"/>
              </a:rPr>
              <a:t>Roll back to earlier versions of your runbooks</a:t>
            </a:r>
            <a:endParaRPr lang="en-IN" sz="2200" dirty="0">
              <a:solidFill>
                <a:schemeClr val="tx1"/>
              </a:solidFill>
              <a:latin typeface="+mn-lt"/>
            </a:endParaRPr>
          </a:p>
          <a:p>
            <a:pPr marL="254000" indent="-254000">
              <a:spcBef>
                <a:spcPts val="600"/>
              </a:spcBef>
              <a:spcAft>
                <a:spcPts val="600"/>
              </a:spcAft>
            </a:pPr>
            <a:r>
              <a:rPr lang="en-IE" sz="2200" dirty="0">
                <a:solidFill>
                  <a:schemeClr val="tx1"/>
                </a:solidFill>
                <a:latin typeface="+mn-lt"/>
              </a:rPr>
              <a:t>Can push code from Azure Automation to source control or pull your runbooks from source control to Azure Automation</a:t>
            </a:r>
            <a:endParaRPr lang="en-IN" sz="2200" dirty="0">
              <a:solidFill>
                <a:schemeClr val="tx1"/>
              </a:solidFill>
              <a:latin typeface="+mn-lt"/>
            </a:endParaRPr>
          </a:p>
        </p:txBody>
      </p:sp>
      <p:sp>
        <p:nvSpPr>
          <p:cNvPr id="5" name="Rectangle 4">
            <a:extLst>
              <a:ext uri="{FF2B5EF4-FFF2-40B4-BE49-F238E27FC236}">
                <a16:creationId xmlns:a16="http://schemas.microsoft.com/office/drawing/2014/main" id="{5A822EFD-531F-2DAB-1A7B-ABB979C80AF4}"/>
              </a:ext>
              <a:ext uri="{C183D7F6-B498-43B3-948B-1728B52AA6E4}">
                <adec:decorative xmlns:adec="http://schemas.microsoft.com/office/drawing/2017/decorative" val="1"/>
              </a:ext>
            </a:extLst>
          </p:cNvPr>
          <p:cNvSpPr>
            <a:spLocks/>
          </p:cNvSpPr>
          <p:nvPr/>
        </p:nvSpPr>
        <p:spPr bwMode="auto">
          <a:xfrm>
            <a:off x="6096000" y="-1"/>
            <a:ext cx="6096000" cy="6858000"/>
          </a:xfrm>
          <a:prstGeom prst="rect">
            <a:avLst/>
          </a:prstGeom>
          <a:no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sp>
        <p:nvSpPr>
          <p:cNvPr id="44" name="Rectangle 43">
            <a:extLst>
              <a:ext uri="{FF2B5EF4-FFF2-40B4-BE49-F238E27FC236}">
                <a16:creationId xmlns:a16="http://schemas.microsoft.com/office/drawing/2014/main" id="{88D73E76-07B1-43D7-881F-4B3FA67F5B1D}"/>
              </a:ext>
            </a:extLst>
          </p:cNvPr>
          <p:cNvSpPr/>
          <p:nvPr/>
        </p:nvSpPr>
        <p:spPr>
          <a:xfrm>
            <a:off x="6515100" y="476250"/>
            <a:ext cx="5257800" cy="5885248"/>
          </a:xfrm>
          <a:prstGeom prst="rect">
            <a:avLst/>
          </a:prstGeom>
          <a:noFill/>
          <a:ln w="190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285" tIns="134464" rIns="179285" bIns="89642" numCol="1" spcCol="1270" anchor="t" anchorCtr="0">
            <a:noAutofit/>
          </a:bodyPr>
          <a:lstStyle/>
          <a:p>
            <a:pPr algn="ctr" defTabSz="610041">
              <a:spcBef>
                <a:spcPct val="0"/>
              </a:spcBef>
              <a:spcAft>
                <a:spcPct val="35000"/>
              </a:spcAft>
            </a:pPr>
            <a:r>
              <a:rPr lang="en-US" sz="2200" dirty="0">
                <a:solidFill>
                  <a:schemeClr val="tx1"/>
                </a:solidFill>
                <a:latin typeface="+mj-lt"/>
              </a:rPr>
              <a:t>Azure Automation supports the following source Control options:</a:t>
            </a:r>
          </a:p>
        </p:txBody>
      </p:sp>
      <p:sp>
        <p:nvSpPr>
          <p:cNvPr id="41" name="Freeform: Shape 40">
            <a:extLst>
              <a:ext uri="{FF2B5EF4-FFF2-40B4-BE49-F238E27FC236}">
                <a16:creationId xmlns:a16="http://schemas.microsoft.com/office/drawing/2014/main" id="{AB478E68-52EC-4130-982B-4D4440D8A7CC}"/>
              </a:ext>
            </a:extLst>
          </p:cNvPr>
          <p:cNvSpPr/>
          <p:nvPr/>
        </p:nvSpPr>
        <p:spPr>
          <a:xfrm>
            <a:off x="7097006" y="1503484"/>
            <a:ext cx="4142127" cy="1421443"/>
          </a:xfrm>
          <a:prstGeom prst="rect">
            <a:avLst/>
          </a:prstGeom>
          <a:solidFill>
            <a:srgbClr val="243A5E"/>
          </a:solidFill>
          <a:ln w="190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64" tIns="89642" rIns="134464" bIns="89642" numCol="1" spcCol="1270" anchor="ctr" anchorCtr="0">
            <a:noAutofit/>
          </a:bodyPr>
          <a:lstStyle/>
          <a:p>
            <a:pPr algn="ctr" defTabSz="610041">
              <a:spcBef>
                <a:spcPct val="0"/>
              </a:spcBef>
              <a:spcAft>
                <a:spcPct val="35000"/>
              </a:spcAft>
            </a:pPr>
            <a:r>
              <a:rPr lang="en-US" sz="1800" dirty="0">
                <a:solidFill>
                  <a:schemeClr val="bg1"/>
                </a:solidFill>
              </a:rPr>
              <a:t>GitHub</a:t>
            </a:r>
            <a:endParaRPr lang="en-IN" sz="1800" dirty="0">
              <a:solidFill>
                <a:schemeClr val="bg1"/>
              </a:solidFill>
            </a:endParaRPr>
          </a:p>
        </p:txBody>
      </p:sp>
      <p:sp>
        <p:nvSpPr>
          <p:cNvPr id="42" name="Freeform: Shape 41">
            <a:extLst>
              <a:ext uri="{FF2B5EF4-FFF2-40B4-BE49-F238E27FC236}">
                <a16:creationId xmlns:a16="http://schemas.microsoft.com/office/drawing/2014/main" id="{40FB6CBF-A7E6-49DB-9B29-DE8FE5C7970F}"/>
              </a:ext>
            </a:extLst>
          </p:cNvPr>
          <p:cNvSpPr/>
          <p:nvPr/>
        </p:nvSpPr>
        <p:spPr>
          <a:xfrm>
            <a:off x="7097006" y="3121906"/>
            <a:ext cx="4142127" cy="1421443"/>
          </a:xfrm>
          <a:prstGeom prst="rect">
            <a:avLst/>
          </a:prstGeom>
          <a:solidFill>
            <a:srgbClr val="243A5E"/>
          </a:solidFill>
          <a:ln w="190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64" tIns="89642" rIns="134464" bIns="89642" numCol="1" spcCol="1270" anchor="ctr" anchorCtr="0">
            <a:noAutofit/>
          </a:bodyPr>
          <a:lstStyle/>
          <a:p>
            <a:pPr algn="ctr" defTabSz="610041">
              <a:spcBef>
                <a:spcPct val="0"/>
              </a:spcBef>
              <a:spcAft>
                <a:spcPct val="35000"/>
              </a:spcAft>
            </a:pPr>
            <a:r>
              <a:rPr lang="en-US" sz="1800">
                <a:solidFill>
                  <a:schemeClr val="bg1"/>
                </a:solidFill>
              </a:rPr>
              <a:t>Azure DevOps (Git)</a:t>
            </a:r>
            <a:endParaRPr lang="en-IN" sz="1800">
              <a:solidFill>
                <a:schemeClr val="bg1"/>
              </a:solidFill>
            </a:endParaRPr>
          </a:p>
        </p:txBody>
      </p:sp>
      <p:sp>
        <p:nvSpPr>
          <p:cNvPr id="43" name="Freeform: Shape 42">
            <a:extLst>
              <a:ext uri="{FF2B5EF4-FFF2-40B4-BE49-F238E27FC236}">
                <a16:creationId xmlns:a16="http://schemas.microsoft.com/office/drawing/2014/main" id="{812D18C5-AA7E-470A-9B3B-0AE33E0F5722}"/>
              </a:ext>
            </a:extLst>
          </p:cNvPr>
          <p:cNvSpPr/>
          <p:nvPr/>
        </p:nvSpPr>
        <p:spPr>
          <a:xfrm>
            <a:off x="7097006" y="4740333"/>
            <a:ext cx="4142127" cy="1421443"/>
          </a:xfrm>
          <a:prstGeom prst="rect">
            <a:avLst/>
          </a:prstGeom>
          <a:solidFill>
            <a:srgbClr val="243A5E"/>
          </a:solidFill>
          <a:ln w="190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64" tIns="89642" rIns="134464" bIns="89642" numCol="1" spcCol="1270" anchor="ctr" anchorCtr="0">
            <a:noAutofit/>
          </a:bodyPr>
          <a:lstStyle/>
          <a:p>
            <a:pPr algn="ctr" defTabSz="610041">
              <a:spcBef>
                <a:spcPct val="0"/>
              </a:spcBef>
              <a:spcAft>
                <a:spcPct val="35000"/>
              </a:spcAft>
            </a:pPr>
            <a:r>
              <a:rPr lang="en-US" sz="1800">
                <a:solidFill>
                  <a:schemeClr val="bg1"/>
                </a:solidFill>
              </a:rPr>
              <a:t>Azure DevOps (TFVC)</a:t>
            </a:r>
            <a:endParaRPr lang="en-IN" sz="1800">
              <a:solidFill>
                <a:schemeClr val="bg1"/>
              </a:solidFill>
            </a:endParaRPr>
          </a:p>
        </p:txBody>
      </p:sp>
    </p:spTree>
    <p:extLst>
      <p:ext uri="{BB962C8B-B14F-4D97-AF65-F5344CB8AC3E}">
        <p14:creationId xmlns:p14="http://schemas.microsoft.com/office/powerpoint/2010/main" val="240446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PowerShell workflows</a:t>
            </a:r>
          </a:p>
        </p:txBody>
      </p:sp>
      <p:sp>
        <p:nvSpPr>
          <p:cNvPr id="13" name="Text Placeholder 12">
            <a:extLst>
              <a:ext uri="{FF2B5EF4-FFF2-40B4-BE49-F238E27FC236}">
                <a16:creationId xmlns:a16="http://schemas.microsoft.com/office/drawing/2014/main" id="{359FCB7D-A16E-7EBF-F06D-28AF3182B3D5}"/>
              </a:ext>
            </a:extLst>
          </p:cNvPr>
          <p:cNvSpPr>
            <a:spLocks noGrp="1"/>
          </p:cNvSpPr>
          <p:nvPr>
            <p:ph type="body" sz="quarter" idx="15"/>
          </p:nvPr>
        </p:nvSpPr>
        <p:spPr>
          <a:xfrm>
            <a:off x="586389" y="1591056"/>
            <a:ext cx="11013474" cy="3570208"/>
          </a:xfrm>
        </p:spPr>
        <p:txBody>
          <a:bodyPr/>
          <a:lstStyle/>
          <a:p>
            <a:pPr marL="317500" indent="-317500">
              <a:spcBef>
                <a:spcPts val="0"/>
              </a:spcBef>
              <a:spcAft>
                <a:spcPts val="900"/>
              </a:spcAft>
            </a:pPr>
            <a:r>
              <a:rPr lang="en-US" sz="2200" dirty="0"/>
              <a:t>Allows automation and orchestration of multi-environment tasks </a:t>
            </a:r>
          </a:p>
          <a:p>
            <a:pPr marL="317500" indent="-317500">
              <a:spcBef>
                <a:spcPts val="0"/>
              </a:spcBef>
              <a:spcAft>
                <a:spcPts val="900"/>
              </a:spcAft>
            </a:pPr>
            <a:r>
              <a:rPr lang="en-US" sz="2200" dirty="0"/>
              <a:t>Built on PowerShell and based on Windows Workflow Foundation</a:t>
            </a:r>
          </a:p>
          <a:p>
            <a:pPr marL="317500" indent="-317500">
              <a:spcBef>
                <a:spcPts val="0"/>
              </a:spcBef>
              <a:spcAft>
                <a:spcPts val="900"/>
              </a:spcAft>
            </a:pPr>
            <a:r>
              <a:rPr lang="en-US" sz="2200" dirty="0"/>
              <a:t>Characteristics:</a:t>
            </a:r>
          </a:p>
          <a:p>
            <a:pPr marL="698500" indent="-263525">
              <a:spcBef>
                <a:spcPts val="0"/>
              </a:spcBef>
              <a:spcAft>
                <a:spcPts val="900"/>
              </a:spcAft>
              <a:buSzPct val="100000"/>
              <a:buFont typeface="Arial" panose="020B0604020202020204" pitchFamily="34" charset="0"/>
              <a:buChar char="–"/>
            </a:pPr>
            <a:r>
              <a:rPr lang="en-US" sz="1800" dirty="0"/>
              <a:t>Contain Activities – Which are a core component of a workflow, specific tasks in a workflow</a:t>
            </a:r>
          </a:p>
          <a:p>
            <a:pPr marL="698500" indent="-263525">
              <a:spcBef>
                <a:spcPts val="0"/>
              </a:spcBef>
              <a:spcAft>
                <a:spcPts val="900"/>
              </a:spcAft>
              <a:buSzPct val="100000"/>
              <a:buFont typeface="Arial" panose="020B0604020202020204" pitchFamily="34" charset="0"/>
              <a:buChar char="–"/>
            </a:pPr>
            <a:r>
              <a:rPr lang="en-US" sz="1800" dirty="0"/>
              <a:t>Tasks can be run in parallel</a:t>
            </a:r>
          </a:p>
          <a:p>
            <a:pPr marL="698500" indent="-263525">
              <a:spcBef>
                <a:spcPts val="0"/>
              </a:spcBef>
              <a:spcAft>
                <a:spcPts val="900"/>
              </a:spcAft>
              <a:buSzPct val="100000"/>
              <a:buFont typeface="Arial" panose="020B0604020202020204" pitchFamily="34" charset="0"/>
              <a:buChar char="–"/>
            </a:pPr>
            <a:r>
              <a:rPr lang="en-US" sz="1800" dirty="0"/>
              <a:t>Can be long-running and repeated over and over (idempotent)</a:t>
            </a:r>
          </a:p>
          <a:p>
            <a:pPr marL="698500" indent="-263525">
              <a:spcBef>
                <a:spcPts val="0"/>
              </a:spcBef>
              <a:spcAft>
                <a:spcPts val="900"/>
              </a:spcAft>
              <a:buSzPct val="100000"/>
              <a:buFont typeface="Arial" panose="020B0604020202020204" pitchFamily="34" charset="0"/>
              <a:buChar char="–"/>
            </a:pPr>
            <a:r>
              <a:rPr lang="en-US" sz="1800" dirty="0"/>
              <a:t>Be interrupted—can be stopped and restarted, suspended and resumed</a:t>
            </a:r>
          </a:p>
          <a:p>
            <a:pPr marL="698500" indent="-263525">
              <a:spcBef>
                <a:spcPts val="0"/>
              </a:spcBef>
              <a:spcAft>
                <a:spcPts val="900"/>
              </a:spcAft>
              <a:buSzPct val="100000"/>
              <a:buFont typeface="Arial" panose="020B0604020202020204" pitchFamily="34" charset="0"/>
              <a:buChar char="–"/>
            </a:pPr>
            <a:r>
              <a:rPr lang="en-US" sz="1800" dirty="0"/>
              <a:t>Continue after an unexpected interruption, such as a network outage or computer/server restart</a:t>
            </a:r>
          </a:p>
          <a:p>
            <a:pPr>
              <a:spcBef>
                <a:spcPts val="0"/>
              </a:spcBef>
              <a:spcAft>
                <a:spcPts val="900"/>
              </a:spcAft>
            </a:pPr>
            <a:endParaRPr lang="en-US" dirty="0"/>
          </a:p>
        </p:txBody>
      </p:sp>
    </p:spTree>
    <p:extLst>
      <p:ext uri="{BB962C8B-B14F-4D97-AF65-F5344CB8AC3E}">
        <p14:creationId xmlns:p14="http://schemas.microsoft.com/office/powerpoint/2010/main" val="143677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1FF3F36-7B16-626A-9820-4D3CEE0927BC}"/>
              </a:ext>
              <a:ext uri="{C183D7F6-B498-43B3-948B-1728B52AA6E4}">
                <adec:decorative xmlns:adec="http://schemas.microsoft.com/office/drawing/2017/decorative" val="1"/>
              </a:ext>
            </a:extLst>
          </p:cNvPr>
          <p:cNvSpPr>
            <a:spLocks/>
          </p:cNvSpPr>
          <p:nvPr/>
        </p:nvSpPr>
        <p:spPr bwMode="auto">
          <a:xfrm>
            <a:off x="0" y="1152766"/>
            <a:ext cx="12192000" cy="3444634"/>
          </a:xfrm>
          <a:prstGeom prst="rect">
            <a:avLst/>
          </a:prstGeom>
          <a:no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l">
              <a:lnSpc>
                <a:spcPct val="125000"/>
              </a:lnSpc>
            </a:pPr>
            <a:r>
              <a:rPr lang="en-US" sz="1800" dirty="0">
                <a:solidFill>
                  <a:schemeClr val="tx1"/>
                </a:solidFill>
                <a:latin typeface="Consolas" panose="020B0609020204030204" pitchFamily="49" charset="0"/>
              </a:rPr>
              <a:t>Workflow </a:t>
            </a:r>
            <a:r>
              <a:rPr lang="en-US" sz="1800" dirty="0" err="1">
                <a:solidFill>
                  <a:schemeClr val="tx1"/>
                </a:solidFill>
                <a:latin typeface="Consolas" panose="020B0609020204030204" pitchFamily="49" charset="0"/>
              </a:rPr>
              <a:t>MyFirstRunbook</a:t>
            </a:r>
            <a:r>
              <a:rPr lang="en-US" sz="1800" dirty="0">
                <a:solidFill>
                  <a:schemeClr val="tx1"/>
                </a:solidFill>
                <a:latin typeface="Consolas" panose="020B0609020204030204" pitchFamily="49" charset="0"/>
              </a:rPr>
              <a:t>-Workflow</a:t>
            </a:r>
          </a:p>
          <a:p>
            <a:pPr algn="l">
              <a:lnSpc>
                <a:spcPct val="125000"/>
              </a:lnSpc>
            </a:pPr>
            <a:r>
              <a:rPr lang="en-US" sz="1800" dirty="0">
                <a:solidFill>
                  <a:schemeClr val="tx1"/>
                </a:solidFill>
                <a:latin typeface="Consolas" panose="020B0609020204030204" pitchFamily="49" charset="0"/>
              </a:rPr>
              <a:t>{</a:t>
            </a:r>
          </a:p>
          <a:p>
            <a:pPr algn="l">
              <a:lnSpc>
                <a:spcPct val="125000"/>
              </a:lnSpc>
            </a:pPr>
            <a:r>
              <a:rPr lang="en-US" sz="1800" dirty="0">
                <a:solidFill>
                  <a:schemeClr val="tx1"/>
                </a:solidFill>
                <a:latin typeface="Consolas" panose="020B0609020204030204" pitchFamily="49" charset="0"/>
              </a:rPr>
              <a:t>Param(</a:t>
            </a:r>
          </a:p>
          <a:p>
            <a:pPr lvl="1">
              <a:lnSpc>
                <a:spcPct val="125000"/>
              </a:lnSpc>
            </a:pPr>
            <a:r>
              <a:rPr lang="en-US" sz="1800" dirty="0">
                <a:solidFill>
                  <a:schemeClr val="tx1"/>
                </a:solidFill>
                <a:latin typeface="Consolas" panose="020B0609020204030204" pitchFamily="49" charset="0"/>
              </a:rPr>
              <a:t>     [string]$</a:t>
            </a:r>
            <a:r>
              <a:rPr lang="en-US" sz="1800" dirty="0" err="1">
                <a:solidFill>
                  <a:schemeClr val="tx1"/>
                </a:solidFill>
                <a:latin typeface="Consolas" panose="020B0609020204030204" pitchFamily="49" charset="0"/>
              </a:rPr>
              <a:t>VMname</a:t>
            </a:r>
            <a:r>
              <a:rPr lang="en-US" sz="1800" dirty="0">
                <a:solidFill>
                  <a:schemeClr val="tx1"/>
                </a:solidFill>
                <a:latin typeface="Consolas" panose="020B0609020204030204" pitchFamily="49" charset="0"/>
              </a:rPr>
              <a:t>,</a:t>
            </a:r>
          </a:p>
          <a:p>
            <a:pPr lvl="1">
              <a:lnSpc>
                <a:spcPct val="125000"/>
              </a:lnSpc>
            </a:pPr>
            <a:r>
              <a:rPr lang="en-US" sz="1800" dirty="0">
                <a:solidFill>
                  <a:schemeClr val="tx1"/>
                </a:solidFill>
                <a:latin typeface="Consolas" panose="020B0609020204030204" pitchFamily="49" charset="0"/>
              </a:rPr>
              <a:t>     [string]$</a:t>
            </a:r>
            <a:r>
              <a:rPr lang="en-US" sz="1800" dirty="0" err="1">
                <a:solidFill>
                  <a:schemeClr val="tx1"/>
                </a:solidFill>
                <a:latin typeface="Consolas" panose="020B0609020204030204" pitchFamily="49" charset="0"/>
              </a:rPr>
              <a:t>ResourceGroupName</a:t>
            </a:r>
            <a:r>
              <a:rPr lang="en-US" sz="1800" dirty="0">
                <a:solidFill>
                  <a:schemeClr val="tx1"/>
                </a:solidFill>
                <a:latin typeface="Consolas" panose="020B0609020204030204" pitchFamily="49" charset="0"/>
              </a:rPr>
              <a:t>,</a:t>
            </a:r>
          </a:p>
          <a:p>
            <a:pPr algn="l">
              <a:lnSpc>
                <a:spcPct val="125000"/>
              </a:lnSpc>
            </a:pPr>
            <a:r>
              <a:rPr lang="en-US" sz="1800" dirty="0">
                <a:solidFill>
                  <a:schemeClr val="tx1"/>
                </a:solidFill>
                <a:latin typeface="Consolas" panose="020B0609020204030204" pitchFamily="49" charset="0"/>
              </a:rPr>
              <a:t>     )</a:t>
            </a:r>
          </a:p>
          <a:p>
            <a:pPr algn="l">
              <a:lnSpc>
                <a:spcPct val="125000"/>
              </a:lnSpc>
            </a:pPr>
            <a:r>
              <a:rPr lang="en-US" sz="1800" dirty="0">
                <a:solidFill>
                  <a:schemeClr val="tx1"/>
                </a:solidFill>
                <a:latin typeface="Consolas" panose="020B0609020204030204" pitchFamily="49" charset="0"/>
              </a:rPr>
              <a:t>     . . . .</a:t>
            </a:r>
          </a:p>
          <a:p>
            <a:pPr algn="l">
              <a:lnSpc>
                <a:spcPct val="125000"/>
              </a:lnSpc>
            </a:pPr>
            <a:r>
              <a:rPr lang="en-US" sz="1800" dirty="0">
                <a:solidFill>
                  <a:schemeClr val="tx1"/>
                </a:solidFill>
                <a:latin typeface="Consolas" panose="020B0609020204030204" pitchFamily="49" charset="0"/>
              </a:rPr>
              <a:t>     Start-</a:t>
            </a:r>
            <a:r>
              <a:rPr lang="en-US" sz="1800" dirty="0" err="1">
                <a:solidFill>
                  <a:schemeClr val="tx1"/>
                </a:solidFill>
                <a:latin typeface="Consolas" panose="020B0609020204030204" pitchFamily="49" charset="0"/>
              </a:rPr>
              <a:t>AzureRmVM</a:t>
            </a:r>
            <a:r>
              <a:rPr lang="en-US" sz="1800" dirty="0">
                <a:solidFill>
                  <a:schemeClr val="tx1"/>
                </a:solidFill>
                <a:latin typeface="Consolas" panose="020B0609020204030204" pitchFamily="49" charset="0"/>
              </a:rPr>
              <a:t> –Name $</a:t>
            </a:r>
            <a:r>
              <a:rPr lang="en-US" sz="1800" dirty="0" err="1">
                <a:solidFill>
                  <a:schemeClr val="tx1"/>
                </a:solidFill>
                <a:latin typeface="Consolas" panose="020B0609020204030204" pitchFamily="49" charset="0"/>
              </a:rPr>
              <a:t>VMName</a:t>
            </a:r>
            <a:r>
              <a:rPr lang="en-US" sz="1800" dirty="0">
                <a:solidFill>
                  <a:schemeClr val="tx1"/>
                </a:solidFill>
                <a:latin typeface="Consolas" panose="020B0609020204030204" pitchFamily="49" charset="0"/>
              </a:rPr>
              <a:t> –</a:t>
            </a:r>
            <a:r>
              <a:rPr lang="en-US" sz="1800" dirty="0" err="1">
                <a:solidFill>
                  <a:schemeClr val="tx1"/>
                </a:solidFill>
                <a:latin typeface="Consolas" panose="020B0609020204030204" pitchFamily="49" charset="0"/>
              </a:rPr>
              <a:t>ResourceGroupName</a:t>
            </a:r>
            <a:r>
              <a:rPr lang="en-US" sz="1800" dirty="0">
                <a:solidFill>
                  <a:schemeClr val="tx1"/>
                </a:solidFill>
                <a:latin typeface="Consolas" panose="020B0609020204030204" pitchFamily="49" charset="0"/>
              </a:rPr>
              <a:t> $</a:t>
            </a:r>
            <a:r>
              <a:rPr lang="en-US" sz="1800" dirty="0" err="1">
                <a:solidFill>
                  <a:schemeClr val="tx1"/>
                </a:solidFill>
                <a:latin typeface="Consolas" panose="020B0609020204030204" pitchFamily="49" charset="0"/>
              </a:rPr>
              <a:t>ResourceGroupName</a:t>
            </a:r>
            <a:endParaRPr lang="en-US" sz="1800" dirty="0">
              <a:solidFill>
                <a:schemeClr val="tx1"/>
              </a:solidFill>
              <a:latin typeface="Consolas" panose="020B0609020204030204" pitchFamily="49" charset="0"/>
            </a:endParaRPr>
          </a:p>
          <a:p>
            <a:pPr algn="l">
              <a:lnSpc>
                <a:spcPct val="125000"/>
              </a:lnSpc>
            </a:pPr>
            <a:r>
              <a:rPr lang="en-US" sz="1800" dirty="0">
                <a:solidFill>
                  <a:schemeClr val="tx1"/>
                </a:solidFill>
                <a:latin typeface="Consolas" panose="020B0609020204030204" pitchFamily="49" charset="0"/>
              </a:rPr>
              <a:t>}</a:t>
            </a:r>
          </a:p>
        </p:txBody>
      </p:sp>
      <p:sp>
        <p:nvSpPr>
          <p:cNvPr id="17" name="Title 16"/>
          <p:cNvSpPr>
            <a:spLocks noGrp="1"/>
          </p:cNvSpPr>
          <p:nvPr>
            <p:ph type="title"/>
          </p:nvPr>
        </p:nvSpPr>
        <p:spPr/>
        <p:txBody>
          <a:bodyPr/>
          <a:lstStyle/>
          <a:p>
            <a:r>
              <a:rPr lang="en-US" dirty="0"/>
              <a:t>Create a workflow</a:t>
            </a:r>
          </a:p>
        </p:txBody>
      </p:sp>
      <p:sp>
        <p:nvSpPr>
          <p:cNvPr id="3" name="Rectangle 2">
            <a:extLst>
              <a:ext uri="{FF2B5EF4-FFF2-40B4-BE49-F238E27FC236}">
                <a16:creationId xmlns:a16="http://schemas.microsoft.com/office/drawing/2014/main" id="{BD031FC6-61B7-489A-B7EF-FD5BFCC180CE}"/>
              </a:ext>
            </a:extLst>
          </p:cNvPr>
          <p:cNvSpPr/>
          <p:nvPr/>
        </p:nvSpPr>
        <p:spPr>
          <a:xfrm>
            <a:off x="586389" y="4767221"/>
            <a:ext cx="3469760" cy="1385929"/>
          </a:xfrm>
          <a:prstGeom prst="rect">
            <a:avLst/>
          </a:prstGeom>
          <a:noFill/>
          <a:ln>
            <a:noFill/>
          </a:ln>
        </p:spPr>
        <p:txBody>
          <a:bodyPr wrap="square" lIns="0" tIns="0" rIns="0" bIns="0">
            <a:noAutofit/>
          </a:bodyPr>
          <a:lstStyle/>
          <a:p>
            <a:r>
              <a:rPr lang="en-US" sz="2200" dirty="0"/>
              <a:t>There are syntax differences between PowerShell scripts and Workflows</a:t>
            </a:r>
          </a:p>
        </p:txBody>
      </p:sp>
      <p:sp>
        <p:nvSpPr>
          <p:cNvPr id="4" name="Rectangle 3">
            <a:extLst>
              <a:ext uri="{FF2B5EF4-FFF2-40B4-BE49-F238E27FC236}">
                <a16:creationId xmlns:a16="http://schemas.microsoft.com/office/drawing/2014/main" id="{D5A94E2A-9755-4401-B185-961B33566F14}"/>
              </a:ext>
            </a:extLst>
          </p:cNvPr>
          <p:cNvSpPr/>
          <p:nvPr/>
        </p:nvSpPr>
        <p:spPr>
          <a:xfrm>
            <a:off x="4518061" y="4767221"/>
            <a:ext cx="3195645" cy="1385929"/>
          </a:xfrm>
          <a:prstGeom prst="rect">
            <a:avLst/>
          </a:prstGeom>
          <a:noFill/>
          <a:ln>
            <a:noFill/>
          </a:ln>
        </p:spPr>
        <p:txBody>
          <a:bodyPr wrap="square" lIns="0" tIns="0" rIns="0" bIns="0">
            <a:noAutofit/>
          </a:bodyPr>
          <a:lstStyle/>
          <a:p>
            <a:r>
              <a:rPr lang="en-US" sz="2200" dirty="0"/>
              <a:t>Requires keyword </a:t>
            </a:r>
            <a:r>
              <a:rPr lang="en-US" sz="2200" b="1" i="1" dirty="0">
                <a:latin typeface="+mj-lt"/>
              </a:rPr>
              <a:t>workflow</a:t>
            </a:r>
            <a:r>
              <a:rPr lang="en-US" sz="2200" dirty="0"/>
              <a:t> to identify</a:t>
            </a:r>
            <a:br>
              <a:rPr lang="en-US" sz="2200" dirty="0"/>
            </a:br>
            <a:r>
              <a:rPr lang="en-US" sz="2200" dirty="0"/>
              <a:t>a workflow command</a:t>
            </a:r>
          </a:p>
        </p:txBody>
      </p:sp>
      <p:sp>
        <p:nvSpPr>
          <p:cNvPr id="11" name="Rectangle 10">
            <a:extLst>
              <a:ext uri="{FF2B5EF4-FFF2-40B4-BE49-F238E27FC236}">
                <a16:creationId xmlns:a16="http://schemas.microsoft.com/office/drawing/2014/main" id="{09E1CA43-2752-4AD2-B9B3-EB7E5BF7B8AE}"/>
              </a:ext>
            </a:extLst>
          </p:cNvPr>
          <p:cNvSpPr/>
          <p:nvPr/>
        </p:nvSpPr>
        <p:spPr>
          <a:xfrm>
            <a:off x="8175617" y="4767221"/>
            <a:ext cx="3195645" cy="1385929"/>
          </a:xfrm>
          <a:prstGeom prst="rect">
            <a:avLst/>
          </a:prstGeom>
          <a:noFill/>
          <a:ln>
            <a:noFill/>
          </a:ln>
        </p:spPr>
        <p:txBody>
          <a:bodyPr wrap="square" lIns="0" tIns="0" rIns="0" bIns="0">
            <a:noAutofit/>
          </a:bodyPr>
          <a:lstStyle/>
          <a:p>
            <a:r>
              <a:rPr lang="en-US" sz="2200" dirty="0"/>
              <a:t>Add parameter values using keyword </a:t>
            </a:r>
            <a:r>
              <a:rPr lang="en-US" sz="2200" b="1" i="1" dirty="0">
                <a:latin typeface="+mj-lt"/>
              </a:rPr>
              <a:t>Param</a:t>
            </a:r>
          </a:p>
        </p:txBody>
      </p:sp>
    </p:spTree>
    <p:extLst>
      <p:ext uri="{BB962C8B-B14F-4D97-AF65-F5344CB8AC3E}">
        <p14:creationId xmlns:p14="http://schemas.microsoft.com/office/powerpoint/2010/main" val="4155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Explore hybrid management</a:t>
            </a:r>
            <a:endParaRPr lang="en-US" dirty="0"/>
          </a:p>
        </p:txBody>
      </p:sp>
      <p:sp>
        <p:nvSpPr>
          <p:cNvPr id="6" name="Text Placeholder 5"/>
          <p:cNvSpPr>
            <a:spLocks noGrp="1"/>
          </p:cNvSpPr>
          <p:nvPr>
            <p:ph type="body" sz="quarter" idx="17"/>
          </p:nvPr>
        </p:nvSpPr>
        <p:spPr/>
        <p:txBody>
          <a:bodyPr vert="horz" wrap="square" lIns="0" tIns="0" rIns="0" bIns="0" rtlCol="0">
            <a:spAutoFit/>
          </a:bodyPr>
          <a:lstStyle/>
          <a:p>
            <a:r>
              <a:rPr lang="en-IE" i="1" dirty="0"/>
              <a:t>Hybrid Runbook Worker </a:t>
            </a:r>
            <a:r>
              <a:rPr lang="en-IE" dirty="0"/>
              <a:t>feature of Azure Automation allows you to run runbooks</a:t>
            </a:r>
            <a:br>
              <a:rPr lang="en-IE" dirty="0"/>
            </a:br>
            <a:r>
              <a:rPr lang="en-IE" dirty="0"/>
              <a:t>that manage local resources in your private </a:t>
            </a:r>
            <a:r>
              <a:rPr lang="en-IE" dirty="0" err="1"/>
              <a:t>datacenter</a:t>
            </a:r>
            <a:r>
              <a:rPr lang="en-IE" dirty="0"/>
              <a:t>, on machines located in </a:t>
            </a:r>
            <a:br>
              <a:rPr lang="en-IE" dirty="0"/>
            </a:br>
            <a:r>
              <a:rPr lang="en-IE" dirty="0"/>
              <a:t>your </a:t>
            </a:r>
            <a:r>
              <a:rPr lang="en-IE" dirty="0" err="1"/>
              <a:t>datacenter</a:t>
            </a:r>
            <a:r>
              <a:rPr lang="en-IE" dirty="0"/>
              <a:t>.</a:t>
            </a:r>
            <a:endParaRPr lang="en-US" dirty="0"/>
          </a:p>
        </p:txBody>
      </p:sp>
      <p:grpSp>
        <p:nvGrpSpPr>
          <p:cNvPr id="4" name="Group 3" descr="Diagram showing how Hybrid Management works">
            <a:extLst>
              <a:ext uri="{FF2B5EF4-FFF2-40B4-BE49-F238E27FC236}">
                <a16:creationId xmlns:a16="http://schemas.microsoft.com/office/drawing/2014/main" id="{ABF640BB-15CE-4A2D-821C-83557D1615E9}"/>
              </a:ext>
              <a:ext uri="{C183D7F6-B498-43B3-948B-1728B52AA6E4}">
                <adec:decorative xmlns:adec="http://schemas.microsoft.com/office/drawing/2017/decorative" val="0"/>
              </a:ext>
            </a:extLst>
          </p:cNvPr>
          <p:cNvGrpSpPr/>
          <p:nvPr/>
        </p:nvGrpSpPr>
        <p:grpSpPr>
          <a:xfrm>
            <a:off x="1392783" y="2604864"/>
            <a:ext cx="9154024" cy="3483420"/>
            <a:chOff x="431799" y="2143879"/>
            <a:chExt cx="11566328" cy="4401384"/>
          </a:xfrm>
        </p:grpSpPr>
        <p:sp>
          <p:nvSpPr>
            <p:cNvPr id="83" name="Rectangle 82">
              <a:extLst>
                <a:ext uri="{FF2B5EF4-FFF2-40B4-BE49-F238E27FC236}">
                  <a16:creationId xmlns:a16="http://schemas.microsoft.com/office/drawing/2014/main" id="{707F887C-A9DF-4F05-953D-5FC5721F29E2}"/>
                </a:ext>
              </a:extLst>
            </p:cNvPr>
            <p:cNvSpPr/>
            <p:nvPr/>
          </p:nvSpPr>
          <p:spPr bwMode="auto">
            <a:xfrm>
              <a:off x="431799" y="2143879"/>
              <a:ext cx="6627761" cy="4401384"/>
            </a:xfrm>
            <a:prstGeom prst="rect">
              <a:avLst/>
            </a:prstGeom>
            <a:no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800" dirty="0">
                  <a:solidFill>
                    <a:schemeClr val="tx1"/>
                  </a:solidFill>
                  <a:latin typeface="+mj-lt"/>
                  <a:ea typeface="Segoe UI" pitchFamily="34" charset="0"/>
                  <a:cs typeface="Segoe UI" pitchFamily="34" charset="0"/>
                </a:rPr>
                <a:t>On-Premises</a:t>
              </a:r>
              <a:endParaRPr lang="en-US" sz="2000" dirty="0">
                <a:solidFill>
                  <a:schemeClr val="tx1"/>
                </a:solidFill>
                <a:latin typeface="+mj-lt"/>
                <a:ea typeface="Segoe UI" pitchFamily="34" charset="0"/>
                <a:cs typeface="Segoe UI" pitchFamily="34" charset="0"/>
              </a:endParaRPr>
            </a:p>
          </p:txBody>
        </p:sp>
        <p:sp>
          <p:nvSpPr>
            <p:cNvPr id="130" name="Freeform 95" descr="Icon of a server">
              <a:extLst>
                <a:ext uri="{FF2B5EF4-FFF2-40B4-BE49-F238E27FC236}">
                  <a16:creationId xmlns:a16="http://schemas.microsoft.com/office/drawing/2014/main" id="{7EC47F47-8A25-47C9-A7C5-A97ECC49A88A}"/>
                </a:ext>
              </a:extLst>
            </p:cNvPr>
            <p:cNvSpPr>
              <a:spLocks noEditPoints="1"/>
            </p:cNvSpPr>
            <p:nvPr/>
          </p:nvSpPr>
          <p:spPr bwMode="auto">
            <a:xfrm>
              <a:off x="1235389" y="2886990"/>
              <a:ext cx="328043" cy="670430"/>
            </a:xfrm>
            <a:custGeom>
              <a:avLst/>
              <a:gdLst>
                <a:gd name="T0" fmla="*/ 786 w 787"/>
                <a:gd name="T1" fmla="*/ 833 h 1612"/>
                <a:gd name="T2" fmla="*/ 786 w 787"/>
                <a:gd name="T3" fmla="*/ 1581 h 1612"/>
                <a:gd name="T4" fmla="*/ 756 w 787"/>
                <a:gd name="T5" fmla="*/ 1612 h 1612"/>
                <a:gd name="T6" fmla="*/ 30 w 787"/>
                <a:gd name="T7" fmla="*/ 1612 h 1612"/>
                <a:gd name="T8" fmla="*/ 0 w 787"/>
                <a:gd name="T9" fmla="*/ 1582 h 1612"/>
                <a:gd name="T10" fmla="*/ 0 w 787"/>
                <a:gd name="T11" fmla="*/ 91 h 1612"/>
                <a:gd name="T12" fmla="*/ 89 w 787"/>
                <a:gd name="T13" fmla="*/ 1 h 1612"/>
                <a:gd name="T14" fmla="*/ 699 w 787"/>
                <a:gd name="T15" fmla="*/ 1 h 1612"/>
                <a:gd name="T16" fmla="*/ 787 w 787"/>
                <a:gd name="T17" fmla="*/ 89 h 1612"/>
                <a:gd name="T18" fmla="*/ 786 w 787"/>
                <a:gd name="T19" fmla="*/ 833 h 1612"/>
                <a:gd name="T20" fmla="*/ 393 w 787"/>
                <a:gd name="T21" fmla="*/ 239 h 1612"/>
                <a:gd name="T22" fmla="*/ 167 w 787"/>
                <a:gd name="T23" fmla="*/ 240 h 1612"/>
                <a:gd name="T24" fmla="*/ 121 w 787"/>
                <a:gd name="T25" fmla="*/ 285 h 1612"/>
                <a:gd name="T26" fmla="*/ 151 w 787"/>
                <a:gd name="T27" fmla="*/ 314 h 1612"/>
                <a:gd name="T28" fmla="*/ 617 w 787"/>
                <a:gd name="T29" fmla="*/ 314 h 1612"/>
                <a:gd name="T30" fmla="*/ 665 w 787"/>
                <a:gd name="T31" fmla="*/ 267 h 1612"/>
                <a:gd name="T32" fmla="*/ 637 w 787"/>
                <a:gd name="T33" fmla="*/ 239 h 1612"/>
                <a:gd name="T34" fmla="*/ 393 w 787"/>
                <a:gd name="T35" fmla="*/ 239 h 1612"/>
                <a:gd name="T36" fmla="*/ 395 w 787"/>
                <a:gd name="T37" fmla="*/ 1220 h 1612"/>
                <a:gd name="T38" fmla="*/ 167 w 787"/>
                <a:gd name="T39" fmla="*/ 1220 h 1612"/>
                <a:gd name="T40" fmla="*/ 121 w 787"/>
                <a:gd name="T41" fmla="*/ 1267 h 1612"/>
                <a:gd name="T42" fmla="*/ 149 w 787"/>
                <a:gd name="T43" fmla="*/ 1295 h 1612"/>
                <a:gd name="T44" fmla="*/ 615 w 787"/>
                <a:gd name="T45" fmla="*/ 1295 h 1612"/>
                <a:gd name="T46" fmla="*/ 666 w 787"/>
                <a:gd name="T47" fmla="*/ 1245 h 1612"/>
                <a:gd name="T48" fmla="*/ 639 w 787"/>
                <a:gd name="T49" fmla="*/ 1219 h 1612"/>
                <a:gd name="T50" fmla="*/ 395 w 787"/>
                <a:gd name="T51" fmla="*/ 1220 h 1612"/>
                <a:gd name="T52" fmla="*/ 393 w 787"/>
                <a:gd name="T53" fmla="*/ 1453 h 1612"/>
                <a:gd name="T54" fmla="*/ 619 w 787"/>
                <a:gd name="T55" fmla="*/ 1453 h 1612"/>
                <a:gd name="T56" fmla="*/ 665 w 787"/>
                <a:gd name="T57" fmla="*/ 1406 h 1612"/>
                <a:gd name="T58" fmla="*/ 637 w 787"/>
                <a:gd name="T59" fmla="*/ 1378 h 1612"/>
                <a:gd name="T60" fmla="*/ 171 w 787"/>
                <a:gd name="T61" fmla="*/ 1378 h 1612"/>
                <a:gd name="T62" fmla="*/ 121 w 787"/>
                <a:gd name="T63" fmla="*/ 1430 h 1612"/>
                <a:gd name="T64" fmla="*/ 145 w 787"/>
                <a:gd name="T65" fmla="*/ 1454 h 1612"/>
                <a:gd name="T66" fmla="*/ 393 w 787"/>
                <a:gd name="T67" fmla="*/ 145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87" h="1612">
                  <a:moveTo>
                    <a:pt x="786" y="833"/>
                  </a:moveTo>
                  <a:cubicBezTo>
                    <a:pt x="786" y="1082"/>
                    <a:pt x="786" y="1332"/>
                    <a:pt x="786" y="1581"/>
                  </a:cubicBezTo>
                  <a:cubicBezTo>
                    <a:pt x="786" y="1612"/>
                    <a:pt x="786" y="1612"/>
                    <a:pt x="756" y="1612"/>
                  </a:cubicBezTo>
                  <a:cubicBezTo>
                    <a:pt x="514" y="1612"/>
                    <a:pt x="272" y="1612"/>
                    <a:pt x="30" y="1612"/>
                  </a:cubicBezTo>
                  <a:cubicBezTo>
                    <a:pt x="0" y="1612"/>
                    <a:pt x="0" y="1612"/>
                    <a:pt x="0" y="1582"/>
                  </a:cubicBezTo>
                  <a:cubicBezTo>
                    <a:pt x="0" y="1085"/>
                    <a:pt x="0" y="588"/>
                    <a:pt x="0" y="91"/>
                  </a:cubicBezTo>
                  <a:cubicBezTo>
                    <a:pt x="0" y="33"/>
                    <a:pt x="31" y="2"/>
                    <a:pt x="89" y="1"/>
                  </a:cubicBezTo>
                  <a:cubicBezTo>
                    <a:pt x="292" y="1"/>
                    <a:pt x="495" y="2"/>
                    <a:pt x="699" y="1"/>
                  </a:cubicBezTo>
                  <a:cubicBezTo>
                    <a:pt x="747" y="0"/>
                    <a:pt x="787" y="36"/>
                    <a:pt x="787" y="89"/>
                  </a:cubicBezTo>
                  <a:cubicBezTo>
                    <a:pt x="785" y="337"/>
                    <a:pt x="786" y="585"/>
                    <a:pt x="786" y="833"/>
                  </a:cubicBezTo>
                  <a:close/>
                  <a:moveTo>
                    <a:pt x="393" y="239"/>
                  </a:moveTo>
                  <a:cubicBezTo>
                    <a:pt x="318" y="239"/>
                    <a:pt x="242" y="239"/>
                    <a:pt x="167" y="240"/>
                  </a:cubicBezTo>
                  <a:cubicBezTo>
                    <a:pt x="115" y="240"/>
                    <a:pt x="121" y="232"/>
                    <a:pt x="121" y="285"/>
                  </a:cubicBezTo>
                  <a:cubicBezTo>
                    <a:pt x="121" y="314"/>
                    <a:pt x="121" y="314"/>
                    <a:pt x="151" y="314"/>
                  </a:cubicBezTo>
                  <a:cubicBezTo>
                    <a:pt x="307" y="314"/>
                    <a:pt x="462" y="314"/>
                    <a:pt x="617" y="314"/>
                  </a:cubicBezTo>
                  <a:cubicBezTo>
                    <a:pt x="671" y="314"/>
                    <a:pt x="665" y="321"/>
                    <a:pt x="665" y="267"/>
                  </a:cubicBezTo>
                  <a:cubicBezTo>
                    <a:pt x="665" y="240"/>
                    <a:pt x="665" y="239"/>
                    <a:pt x="637" y="239"/>
                  </a:cubicBezTo>
                  <a:cubicBezTo>
                    <a:pt x="556" y="239"/>
                    <a:pt x="474" y="239"/>
                    <a:pt x="393" y="239"/>
                  </a:cubicBezTo>
                  <a:close/>
                  <a:moveTo>
                    <a:pt x="395" y="1220"/>
                  </a:moveTo>
                  <a:cubicBezTo>
                    <a:pt x="319" y="1220"/>
                    <a:pt x="243" y="1219"/>
                    <a:pt x="167" y="1220"/>
                  </a:cubicBezTo>
                  <a:cubicBezTo>
                    <a:pt x="115" y="1220"/>
                    <a:pt x="122" y="1212"/>
                    <a:pt x="121" y="1267"/>
                  </a:cubicBezTo>
                  <a:cubicBezTo>
                    <a:pt x="121" y="1294"/>
                    <a:pt x="121" y="1295"/>
                    <a:pt x="149" y="1295"/>
                  </a:cubicBezTo>
                  <a:cubicBezTo>
                    <a:pt x="304" y="1295"/>
                    <a:pt x="460" y="1295"/>
                    <a:pt x="615" y="1295"/>
                  </a:cubicBezTo>
                  <a:cubicBezTo>
                    <a:pt x="672" y="1295"/>
                    <a:pt x="664" y="1302"/>
                    <a:pt x="666" y="1245"/>
                  </a:cubicBezTo>
                  <a:cubicBezTo>
                    <a:pt x="666" y="1224"/>
                    <a:pt x="659" y="1219"/>
                    <a:pt x="639" y="1219"/>
                  </a:cubicBezTo>
                  <a:cubicBezTo>
                    <a:pt x="558" y="1220"/>
                    <a:pt x="476" y="1220"/>
                    <a:pt x="395" y="1220"/>
                  </a:cubicBezTo>
                  <a:close/>
                  <a:moveTo>
                    <a:pt x="393" y="1453"/>
                  </a:moveTo>
                  <a:cubicBezTo>
                    <a:pt x="468" y="1453"/>
                    <a:pt x="544" y="1454"/>
                    <a:pt x="619" y="1453"/>
                  </a:cubicBezTo>
                  <a:cubicBezTo>
                    <a:pt x="671" y="1453"/>
                    <a:pt x="665" y="1461"/>
                    <a:pt x="665" y="1406"/>
                  </a:cubicBezTo>
                  <a:cubicBezTo>
                    <a:pt x="665" y="1379"/>
                    <a:pt x="665" y="1378"/>
                    <a:pt x="637" y="1378"/>
                  </a:cubicBezTo>
                  <a:cubicBezTo>
                    <a:pt x="482" y="1378"/>
                    <a:pt x="326" y="1378"/>
                    <a:pt x="171" y="1378"/>
                  </a:cubicBezTo>
                  <a:cubicBezTo>
                    <a:pt x="114" y="1379"/>
                    <a:pt x="122" y="1371"/>
                    <a:pt x="121" y="1430"/>
                  </a:cubicBezTo>
                  <a:cubicBezTo>
                    <a:pt x="120" y="1449"/>
                    <a:pt x="127" y="1454"/>
                    <a:pt x="145" y="1454"/>
                  </a:cubicBezTo>
                  <a:cubicBezTo>
                    <a:pt x="228" y="1453"/>
                    <a:pt x="310" y="1453"/>
                    <a:pt x="393" y="1453"/>
                  </a:cubicBez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88" name="TextBox 87">
              <a:extLst>
                <a:ext uri="{FF2B5EF4-FFF2-40B4-BE49-F238E27FC236}">
                  <a16:creationId xmlns:a16="http://schemas.microsoft.com/office/drawing/2014/main" id="{2C2A709E-E3C5-4FE3-91F3-C1229AE3D818}"/>
                </a:ext>
              </a:extLst>
            </p:cNvPr>
            <p:cNvSpPr txBox="1">
              <a:spLocks/>
            </p:cNvSpPr>
            <p:nvPr/>
          </p:nvSpPr>
          <p:spPr>
            <a:xfrm>
              <a:off x="1049710" y="3520792"/>
              <a:ext cx="752895" cy="210294"/>
            </a:xfrm>
            <a:prstGeom prst="rect">
              <a:avLst/>
            </a:prstGeom>
            <a:noFill/>
          </p:spPr>
          <p:txBody>
            <a:bodyPr wrap="square" lIns="0" tIns="89642" rIns="0" bIns="0" rtlCol="0">
              <a:noAutofit/>
            </a:bodyPr>
            <a:lstStyle/>
            <a:p>
              <a:pPr algn="ctr">
                <a:lnSpc>
                  <a:spcPct val="90000"/>
                </a:lnSpc>
                <a:spcAft>
                  <a:spcPts val="588"/>
                </a:spcAft>
              </a:pPr>
              <a:r>
                <a:rPr lang="en-US" sz="1000" dirty="0"/>
                <a:t>Local Server</a:t>
              </a:r>
            </a:p>
          </p:txBody>
        </p:sp>
        <p:cxnSp>
          <p:nvCxnSpPr>
            <p:cNvPr id="22" name="Straight Arrow Connector 17" descr="Arrow pointing in both direction">
              <a:extLst>
                <a:ext uri="{FF2B5EF4-FFF2-40B4-BE49-F238E27FC236}">
                  <a16:creationId xmlns:a16="http://schemas.microsoft.com/office/drawing/2014/main" id="{4E4F6F46-7594-4ACA-9A90-4F488DC0C292}"/>
                </a:ext>
                <a:ext uri="{C183D7F6-B498-43B3-948B-1728B52AA6E4}">
                  <adec:decorative xmlns:adec="http://schemas.microsoft.com/office/drawing/2017/decorative" val="0"/>
                </a:ext>
              </a:extLst>
            </p:cNvPr>
            <p:cNvCxnSpPr>
              <a:cxnSpLocks/>
            </p:cNvCxnSpPr>
            <p:nvPr/>
          </p:nvCxnSpPr>
          <p:spPr>
            <a:xfrm>
              <a:off x="1639364" y="3233434"/>
              <a:ext cx="144323" cy="1632416"/>
            </a:xfrm>
            <a:prstGeom prst="bentConnector3">
              <a:avLst>
                <a:gd name="adj1" fmla="val 258395"/>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37" name="Freeform 46" descr="Icon of a triangle with lines extending out from it">
              <a:extLst>
                <a:ext uri="{FF2B5EF4-FFF2-40B4-BE49-F238E27FC236}">
                  <a16:creationId xmlns:a16="http://schemas.microsoft.com/office/drawing/2014/main" id="{A502125D-BE1F-471C-9FA6-9F6A8CDED066}"/>
                </a:ext>
              </a:extLst>
            </p:cNvPr>
            <p:cNvSpPr>
              <a:spLocks/>
            </p:cNvSpPr>
            <p:nvPr/>
          </p:nvSpPr>
          <p:spPr bwMode="auto">
            <a:xfrm>
              <a:off x="1136304" y="4617345"/>
              <a:ext cx="571034" cy="568196"/>
            </a:xfrm>
            <a:custGeom>
              <a:avLst/>
              <a:gdLst>
                <a:gd name="connsiteX0" fmla="*/ 2726271 w 6182157"/>
                <a:gd name="connsiteY0" fmla="*/ 5432293 h 6151431"/>
                <a:gd name="connsiteX1" fmla="*/ 3095764 w 6182157"/>
                <a:gd name="connsiteY1" fmla="*/ 5432293 h 6151431"/>
                <a:gd name="connsiteX2" fmla="*/ 3453143 w 6182157"/>
                <a:gd name="connsiteY2" fmla="*/ 5432293 h 6151431"/>
                <a:gd name="connsiteX3" fmla="*/ 3516744 w 6182157"/>
                <a:gd name="connsiteY3" fmla="*/ 5496014 h 6151431"/>
                <a:gd name="connsiteX4" fmla="*/ 3516744 w 6182157"/>
                <a:gd name="connsiteY4" fmla="*/ 6090744 h 6151431"/>
                <a:gd name="connsiteX5" fmla="*/ 3456172 w 6182157"/>
                <a:gd name="connsiteY5" fmla="*/ 6151431 h 6151431"/>
                <a:gd name="connsiteX6" fmla="*/ 2723242 w 6182157"/>
                <a:gd name="connsiteY6" fmla="*/ 6151431 h 6151431"/>
                <a:gd name="connsiteX7" fmla="*/ 2662669 w 6182157"/>
                <a:gd name="connsiteY7" fmla="*/ 6090744 h 6151431"/>
                <a:gd name="connsiteX8" fmla="*/ 2662669 w 6182157"/>
                <a:gd name="connsiteY8" fmla="*/ 5496014 h 6151431"/>
                <a:gd name="connsiteX9" fmla="*/ 2726271 w 6182157"/>
                <a:gd name="connsiteY9" fmla="*/ 5432293 h 6151431"/>
                <a:gd name="connsiteX10" fmla="*/ 2226737 w 6182157"/>
                <a:gd name="connsiteY10" fmla="*/ 3047488 h 6151431"/>
                <a:gd name="connsiteX11" fmla="*/ 2193819 w 6182157"/>
                <a:gd name="connsiteY11" fmla="*/ 3078995 h 6151431"/>
                <a:gd name="connsiteX12" fmla="*/ 1443132 w 6182157"/>
                <a:gd name="connsiteY12" fmla="*/ 4384824 h 6151431"/>
                <a:gd name="connsiteX13" fmla="*/ 1482482 w 6182157"/>
                <a:gd name="connsiteY13" fmla="*/ 4448597 h 6151431"/>
                <a:gd name="connsiteX14" fmla="*/ 3110990 w 6182157"/>
                <a:gd name="connsiteY14" fmla="*/ 4448597 h 6151431"/>
                <a:gd name="connsiteX15" fmla="*/ 4739497 w 6182157"/>
                <a:gd name="connsiteY15" fmla="*/ 4448597 h 6151431"/>
                <a:gd name="connsiteX16" fmla="*/ 4800036 w 6182157"/>
                <a:gd name="connsiteY16" fmla="*/ 4439487 h 6151431"/>
                <a:gd name="connsiteX17" fmla="*/ 4775821 w 6182157"/>
                <a:gd name="connsiteY17" fmla="*/ 4381787 h 6151431"/>
                <a:gd name="connsiteX18" fmla="*/ 4279398 w 6182157"/>
                <a:gd name="connsiteY18" fmla="*/ 3525406 h 6151431"/>
                <a:gd name="connsiteX19" fmla="*/ 4028160 w 6182157"/>
                <a:gd name="connsiteY19" fmla="*/ 3091142 h 6151431"/>
                <a:gd name="connsiteX20" fmla="*/ 3964594 w 6182157"/>
                <a:gd name="connsiteY20" fmla="*/ 3091142 h 6151431"/>
                <a:gd name="connsiteX21" fmla="*/ 3940378 w 6182157"/>
                <a:gd name="connsiteY21" fmla="*/ 3124547 h 6151431"/>
                <a:gd name="connsiteX22" fmla="*/ 3177583 w 6182157"/>
                <a:gd name="connsiteY22" fmla="*/ 4378750 h 6151431"/>
                <a:gd name="connsiteX23" fmla="*/ 3086774 w 6182157"/>
                <a:gd name="connsiteY23" fmla="*/ 4381787 h 6151431"/>
                <a:gd name="connsiteX24" fmla="*/ 2257385 w 6182157"/>
                <a:gd name="connsiteY24" fmla="*/ 3082032 h 6151431"/>
                <a:gd name="connsiteX25" fmla="*/ 2226737 w 6182157"/>
                <a:gd name="connsiteY25" fmla="*/ 3047488 h 6151431"/>
                <a:gd name="connsiteX26" fmla="*/ 5123324 w 6182157"/>
                <a:gd name="connsiteY26" fmla="*/ 2617517 h 6151431"/>
                <a:gd name="connsiteX27" fmla="*/ 5625513 w 6182157"/>
                <a:gd name="connsiteY27" fmla="*/ 2617517 h 6151431"/>
                <a:gd name="connsiteX28" fmla="*/ 6103501 w 6182157"/>
                <a:gd name="connsiteY28" fmla="*/ 2617517 h 6151431"/>
                <a:gd name="connsiteX29" fmla="*/ 6182157 w 6182157"/>
                <a:gd name="connsiteY29" fmla="*/ 2690375 h 6151431"/>
                <a:gd name="connsiteX30" fmla="*/ 6182157 w 6182157"/>
                <a:gd name="connsiteY30" fmla="*/ 3406811 h 6151431"/>
                <a:gd name="connsiteX31" fmla="*/ 6106526 w 6182157"/>
                <a:gd name="connsiteY31" fmla="*/ 3479669 h 6151431"/>
                <a:gd name="connsiteX32" fmla="*/ 5628539 w 6182157"/>
                <a:gd name="connsiteY32" fmla="*/ 3476633 h 6151431"/>
                <a:gd name="connsiteX33" fmla="*/ 5531731 w 6182157"/>
                <a:gd name="connsiteY33" fmla="*/ 3421990 h 6151431"/>
                <a:gd name="connsiteX34" fmla="*/ 5090047 w 6182157"/>
                <a:gd name="connsiteY34" fmla="*/ 2678232 h 6151431"/>
                <a:gd name="connsiteX35" fmla="*/ 5123324 w 6182157"/>
                <a:gd name="connsiteY35" fmla="*/ 2617517 h 6151431"/>
                <a:gd name="connsiteX36" fmla="*/ 69875 w 6182157"/>
                <a:gd name="connsiteY36" fmla="*/ 2617517 h 6151431"/>
                <a:gd name="connsiteX37" fmla="*/ 578206 w 6182157"/>
                <a:gd name="connsiteY37" fmla="*/ 2617517 h 6151431"/>
                <a:gd name="connsiteX38" fmla="*/ 1080486 w 6182157"/>
                <a:gd name="connsiteY38" fmla="*/ 2617517 h 6151431"/>
                <a:gd name="connsiteX39" fmla="*/ 1119821 w 6182157"/>
                <a:gd name="connsiteY39" fmla="*/ 2687339 h 6151431"/>
                <a:gd name="connsiteX40" fmla="*/ 687134 w 6182157"/>
                <a:gd name="connsiteY40" fmla="*/ 3421990 h 6151431"/>
                <a:gd name="connsiteX41" fmla="*/ 590310 w 6182157"/>
                <a:gd name="connsiteY41" fmla="*/ 3479669 h 6151431"/>
                <a:gd name="connsiteX42" fmla="*/ 69875 w 6182157"/>
                <a:gd name="connsiteY42" fmla="*/ 3479669 h 6151431"/>
                <a:gd name="connsiteX43" fmla="*/ 282 w 6182157"/>
                <a:gd name="connsiteY43" fmla="*/ 3409847 h 6151431"/>
                <a:gd name="connsiteX44" fmla="*/ 282 w 6182157"/>
                <a:gd name="connsiteY44" fmla="*/ 2687339 h 6151431"/>
                <a:gd name="connsiteX45" fmla="*/ 69875 w 6182157"/>
                <a:gd name="connsiteY45" fmla="*/ 2617517 h 6151431"/>
                <a:gd name="connsiteX46" fmla="*/ 3101085 w 6182157"/>
                <a:gd name="connsiteY46" fmla="*/ 1526040 h 6151431"/>
                <a:gd name="connsiteX47" fmla="*/ 3071604 w 6182157"/>
                <a:gd name="connsiteY47" fmla="*/ 1561338 h 6151431"/>
                <a:gd name="connsiteX48" fmla="*/ 3056485 w 6182157"/>
                <a:gd name="connsiteY48" fmla="*/ 1582592 h 6151431"/>
                <a:gd name="connsiteX49" fmla="*/ 2327781 w 6182157"/>
                <a:gd name="connsiteY49" fmla="*/ 2848752 h 6151431"/>
                <a:gd name="connsiteX50" fmla="*/ 2361041 w 6182157"/>
                <a:gd name="connsiteY50" fmla="*/ 2903406 h 6151431"/>
                <a:gd name="connsiteX51" fmla="*/ 3098817 w 6182157"/>
                <a:gd name="connsiteY51" fmla="*/ 2903406 h 6151431"/>
                <a:gd name="connsiteX52" fmla="*/ 3842639 w 6182157"/>
                <a:gd name="connsiteY52" fmla="*/ 2903406 h 6151431"/>
                <a:gd name="connsiteX53" fmla="*/ 3878923 w 6182157"/>
                <a:gd name="connsiteY53" fmla="*/ 2839643 h 6151431"/>
                <a:gd name="connsiteX54" fmla="*/ 3301402 w 6182157"/>
                <a:gd name="connsiteY54" fmla="*/ 1849791 h 6151431"/>
                <a:gd name="connsiteX55" fmla="*/ 3135101 w 6182157"/>
                <a:gd name="connsiteY55" fmla="*/ 1561338 h 6151431"/>
                <a:gd name="connsiteX56" fmla="*/ 3101085 w 6182157"/>
                <a:gd name="connsiteY56" fmla="*/ 1526040 h 6151431"/>
                <a:gd name="connsiteX57" fmla="*/ 3099299 w 6182157"/>
                <a:gd name="connsiteY57" fmla="*/ 0 h 6151431"/>
                <a:gd name="connsiteX58" fmla="*/ 3134479 w 6182157"/>
                <a:gd name="connsiteY58" fmla="*/ 43259 h 6151431"/>
                <a:gd name="connsiteX59" fmla="*/ 4232988 w 6182157"/>
                <a:gd name="connsiteY59" fmla="*/ 1888943 h 6151431"/>
                <a:gd name="connsiteX60" fmla="*/ 6139491 w 6182157"/>
                <a:gd name="connsiteY60" fmla="*/ 5088533 h 6151431"/>
                <a:gd name="connsiteX61" fmla="*/ 6160675 w 6182157"/>
                <a:gd name="connsiteY61" fmla="*/ 5152282 h 6151431"/>
                <a:gd name="connsiteX62" fmla="*/ 6094099 w 6182157"/>
                <a:gd name="connsiteY62" fmla="*/ 5164424 h 6151431"/>
                <a:gd name="connsiteX63" fmla="*/ 3110269 w 6182157"/>
                <a:gd name="connsiteY63" fmla="*/ 5164424 h 6151431"/>
                <a:gd name="connsiteX64" fmla="*/ 138544 w 6182157"/>
                <a:gd name="connsiteY64" fmla="*/ 5164424 h 6151431"/>
                <a:gd name="connsiteX65" fmla="*/ 87099 w 6182157"/>
                <a:gd name="connsiteY65" fmla="*/ 5085497 h 6151431"/>
                <a:gd name="connsiteX66" fmla="*/ 1309682 w 6182157"/>
                <a:gd name="connsiteY66" fmla="*/ 3015174 h 6151431"/>
                <a:gd name="connsiteX67" fmla="*/ 3052771 w 6182157"/>
                <a:gd name="connsiteY67" fmla="*/ 61473 h 6151431"/>
                <a:gd name="connsiteX68" fmla="*/ 3061850 w 6182157"/>
                <a:gd name="connsiteY68" fmla="*/ 43259 h 6151431"/>
                <a:gd name="connsiteX69" fmla="*/ 3099299 w 6182157"/>
                <a:gd name="connsiteY69" fmla="*/ 0 h 61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182157" h="6151431">
                  <a:moveTo>
                    <a:pt x="2726271" y="5432293"/>
                  </a:moveTo>
                  <a:cubicBezTo>
                    <a:pt x="2850445" y="5435328"/>
                    <a:pt x="2971590" y="5432293"/>
                    <a:pt x="3095764" y="5432293"/>
                  </a:cubicBezTo>
                  <a:cubicBezTo>
                    <a:pt x="3213881" y="5432293"/>
                    <a:pt x="3335026" y="5435328"/>
                    <a:pt x="3453143" y="5432293"/>
                  </a:cubicBezTo>
                  <a:cubicBezTo>
                    <a:pt x="3498572" y="5432293"/>
                    <a:pt x="3516744" y="5447465"/>
                    <a:pt x="3516744" y="5496014"/>
                  </a:cubicBezTo>
                  <a:cubicBezTo>
                    <a:pt x="3516744" y="5693246"/>
                    <a:pt x="3516744" y="5893513"/>
                    <a:pt x="3516744" y="6090744"/>
                  </a:cubicBezTo>
                  <a:cubicBezTo>
                    <a:pt x="3516744" y="6136260"/>
                    <a:pt x="3501601" y="6151431"/>
                    <a:pt x="3456172" y="6151431"/>
                  </a:cubicBezTo>
                  <a:cubicBezTo>
                    <a:pt x="3213881" y="6151431"/>
                    <a:pt x="2968561" y="6151431"/>
                    <a:pt x="2723242" y="6151431"/>
                  </a:cubicBezTo>
                  <a:cubicBezTo>
                    <a:pt x="2680841" y="6151431"/>
                    <a:pt x="2662669" y="6136260"/>
                    <a:pt x="2662669" y="6090744"/>
                  </a:cubicBezTo>
                  <a:cubicBezTo>
                    <a:pt x="2662669" y="5893513"/>
                    <a:pt x="2662669" y="5696281"/>
                    <a:pt x="2662669" y="5496014"/>
                  </a:cubicBezTo>
                  <a:cubicBezTo>
                    <a:pt x="2662669" y="5450499"/>
                    <a:pt x="2680841" y="5432293"/>
                    <a:pt x="2726271" y="5432293"/>
                  </a:cubicBezTo>
                  <a:close/>
                  <a:moveTo>
                    <a:pt x="2226737" y="3047488"/>
                  </a:moveTo>
                  <a:cubicBezTo>
                    <a:pt x="2217278" y="3045590"/>
                    <a:pt x="2207441" y="3054701"/>
                    <a:pt x="2193819" y="3078995"/>
                  </a:cubicBezTo>
                  <a:cubicBezTo>
                    <a:pt x="1942581" y="3516296"/>
                    <a:pt x="1691343" y="3947523"/>
                    <a:pt x="1443132" y="4384824"/>
                  </a:cubicBezTo>
                  <a:cubicBezTo>
                    <a:pt x="1403781" y="4448597"/>
                    <a:pt x="1406808" y="4448597"/>
                    <a:pt x="1482482" y="4448597"/>
                  </a:cubicBezTo>
                  <a:cubicBezTo>
                    <a:pt x="2027336" y="4448597"/>
                    <a:pt x="2569163" y="4448597"/>
                    <a:pt x="3110990" y="4448597"/>
                  </a:cubicBezTo>
                  <a:cubicBezTo>
                    <a:pt x="3652816" y="4448597"/>
                    <a:pt x="4197670" y="4448597"/>
                    <a:pt x="4739497" y="4448597"/>
                  </a:cubicBezTo>
                  <a:cubicBezTo>
                    <a:pt x="4760686" y="4448597"/>
                    <a:pt x="4790955" y="4460744"/>
                    <a:pt x="4800036" y="4439487"/>
                  </a:cubicBezTo>
                  <a:cubicBezTo>
                    <a:pt x="4812144" y="4418229"/>
                    <a:pt x="4787928" y="4400008"/>
                    <a:pt x="4775821" y="4381787"/>
                  </a:cubicBezTo>
                  <a:cubicBezTo>
                    <a:pt x="4612364" y="4096327"/>
                    <a:pt x="4445881" y="3810867"/>
                    <a:pt x="4279398" y="3525406"/>
                  </a:cubicBezTo>
                  <a:cubicBezTo>
                    <a:pt x="4194643" y="3379639"/>
                    <a:pt x="4109888" y="3236909"/>
                    <a:pt x="4028160" y="3091142"/>
                  </a:cubicBezTo>
                  <a:cubicBezTo>
                    <a:pt x="4000917" y="3045590"/>
                    <a:pt x="3985783" y="3048627"/>
                    <a:pt x="3964594" y="3091142"/>
                  </a:cubicBezTo>
                  <a:cubicBezTo>
                    <a:pt x="3958540" y="3103290"/>
                    <a:pt x="3949459" y="3112400"/>
                    <a:pt x="3940378" y="3124547"/>
                  </a:cubicBezTo>
                  <a:cubicBezTo>
                    <a:pt x="3686113" y="3543627"/>
                    <a:pt x="3431848" y="3962707"/>
                    <a:pt x="3177583" y="4378750"/>
                  </a:cubicBezTo>
                  <a:cubicBezTo>
                    <a:pt x="3132178" y="4451634"/>
                    <a:pt x="3132178" y="4451634"/>
                    <a:pt x="3086774" y="4381787"/>
                  </a:cubicBezTo>
                  <a:cubicBezTo>
                    <a:pt x="2808293" y="3947523"/>
                    <a:pt x="2532839" y="3513259"/>
                    <a:pt x="2257385" y="3082032"/>
                  </a:cubicBezTo>
                  <a:cubicBezTo>
                    <a:pt x="2245278" y="3062293"/>
                    <a:pt x="2236197" y="3049386"/>
                    <a:pt x="2226737" y="3047488"/>
                  </a:cubicBezTo>
                  <a:close/>
                  <a:moveTo>
                    <a:pt x="5123324" y="2617517"/>
                  </a:moveTo>
                  <a:cubicBezTo>
                    <a:pt x="5289712" y="2617517"/>
                    <a:pt x="5459125" y="2617517"/>
                    <a:pt x="5625513" y="2617517"/>
                  </a:cubicBezTo>
                  <a:cubicBezTo>
                    <a:pt x="5785851" y="2617517"/>
                    <a:pt x="5943163" y="2617517"/>
                    <a:pt x="6103501" y="2617517"/>
                  </a:cubicBezTo>
                  <a:cubicBezTo>
                    <a:pt x="6157955" y="2614481"/>
                    <a:pt x="6182157" y="2629660"/>
                    <a:pt x="6182157" y="2690375"/>
                  </a:cubicBezTo>
                  <a:cubicBezTo>
                    <a:pt x="6179132" y="2930199"/>
                    <a:pt x="6179132" y="3166987"/>
                    <a:pt x="6182157" y="3406811"/>
                  </a:cubicBezTo>
                  <a:cubicBezTo>
                    <a:pt x="6182157" y="3464490"/>
                    <a:pt x="6157955" y="3479669"/>
                    <a:pt x="6106526" y="3479669"/>
                  </a:cubicBezTo>
                  <a:cubicBezTo>
                    <a:pt x="5946189" y="3476633"/>
                    <a:pt x="5788876" y="3476633"/>
                    <a:pt x="5628539" y="3476633"/>
                  </a:cubicBezTo>
                  <a:cubicBezTo>
                    <a:pt x="5583160" y="3479669"/>
                    <a:pt x="5555933" y="3464490"/>
                    <a:pt x="5531731" y="3421990"/>
                  </a:cubicBezTo>
                  <a:cubicBezTo>
                    <a:pt x="5386520" y="3173058"/>
                    <a:pt x="5235258" y="2927163"/>
                    <a:pt x="5090047" y="2678232"/>
                  </a:cubicBezTo>
                  <a:cubicBezTo>
                    <a:pt x="5059794" y="2626624"/>
                    <a:pt x="5062819" y="2617517"/>
                    <a:pt x="5123324" y="2617517"/>
                  </a:cubicBezTo>
                  <a:close/>
                  <a:moveTo>
                    <a:pt x="69875" y="2617517"/>
                  </a:moveTo>
                  <a:cubicBezTo>
                    <a:pt x="239319" y="2617517"/>
                    <a:pt x="408762" y="2617517"/>
                    <a:pt x="578206" y="2617517"/>
                  </a:cubicBezTo>
                  <a:cubicBezTo>
                    <a:pt x="744624" y="2617517"/>
                    <a:pt x="911042" y="2617517"/>
                    <a:pt x="1080486" y="2617517"/>
                  </a:cubicBezTo>
                  <a:cubicBezTo>
                    <a:pt x="1153105" y="2617517"/>
                    <a:pt x="1156131" y="2626624"/>
                    <a:pt x="1119821" y="2687339"/>
                  </a:cubicBezTo>
                  <a:cubicBezTo>
                    <a:pt x="977610" y="2930199"/>
                    <a:pt x="829346" y="3176094"/>
                    <a:pt x="687134" y="3421990"/>
                  </a:cubicBezTo>
                  <a:cubicBezTo>
                    <a:pt x="662928" y="3464490"/>
                    <a:pt x="635696" y="3479669"/>
                    <a:pt x="590310" y="3479669"/>
                  </a:cubicBezTo>
                  <a:cubicBezTo>
                    <a:pt x="417840" y="3476633"/>
                    <a:pt x="242345" y="3476633"/>
                    <a:pt x="69875" y="3479669"/>
                  </a:cubicBezTo>
                  <a:cubicBezTo>
                    <a:pt x="18436" y="3479669"/>
                    <a:pt x="-2744" y="3464490"/>
                    <a:pt x="282" y="3409847"/>
                  </a:cubicBezTo>
                  <a:cubicBezTo>
                    <a:pt x="282" y="3166987"/>
                    <a:pt x="282" y="2927163"/>
                    <a:pt x="282" y="2687339"/>
                  </a:cubicBezTo>
                  <a:cubicBezTo>
                    <a:pt x="-2744" y="2632695"/>
                    <a:pt x="18436" y="2614481"/>
                    <a:pt x="69875" y="2617517"/>
                  </a:cubicBezTo>
                  <a:close/>
                  <a:moveTo>
                    <a:pt x="3101085" y="1526040"/>
                  </a:moveTo>
                  <a:cubicBezTo>
                    <a:pt x="3090502" y="1526420"/>
                    <a:pt x="3080675" y="1538565"/>
                    <a:pt x="3071604" y="1561338"/>
                  </a:cubicBezTo>
                  <a:cubicBezTo>
                    <a:pt x="3065556" y="1570447"/>
                    <a:pt x="3062533" y="1576520"/>
                    <a:pt x="3056485" y="1582592"/>
                  </a:cubicBezTo>
                  <a:cubicBezTo>
                    <a:pt x="2814592" y="2004645"/>
                    <a:pt x="2572698" y="2426699"/>
                    <a:pt x="2327781" y="2848752"/>
                  </a:cubicBezTo>
                  <a:cubicBezTo>
                    <a:pt x="2297544" y="2903406"/>
                    <a:pt x="2297544" y="2903406"/>
                    <a:pt x="2361041" y="2903406"/>
                  </a:cubicBezTo>
                  <a:cubicBezTo>
                    <a:pt x="2608982" y="2903406"/>
                    <a:pt x="2853899" y="2903406"/>
                    <a:pt x="3098817" y="2903406"/>
                  </a:cubicBezTo>
                  <a:cubicBezTo>
                    <a:pt x="3346757" y="2903406"/>
                    <a:pt x="3594698" y="2903406"/>
                    <a:pt x="3842639" y="2903406"/>
                  </a:cubicBezTo>
                  <a:cubicBezTo>
                    <a:pt x="3915207" y="2903406"/>
                    <a:pt x="3915207" y="2903406"/>
                    <a:pt x="3878923" y="2839643"/>
                  </a:cubicBezTo>
                  <a:cubicBezTo>
                    <a:pt x="3685408" y="2508680"/>
                    <a:pt x="3494917" y="2177718"/>
                    <a:pt x="3301402" y="1849791"/>
                  </a:cubicBezTo>
                  <a:cubicBezTo>
                    <a:pt x="3246976" y="1752628"/>
                    <a:pt x="3189527" y="1658501"/>
                    <a:pt x="3135101" y="1561338"/>
                  </a:cubicBezTo>
                  <a:cubicBezTo>
                    <a:pt x="3123006" y="1537047"/>
                    <a:pt x="3111667" y="1525661"/>
                    <a:pt x="3101085" y="1526040"/>
                  </a:cubicBezTo>
                  <a:close/>
                  <a:moveTo>
                    <a:pt x="3099299" y="0"/>
                  </a:moveTo>
                  <a:cubicBezTo>
                    <a:pt x="3108756" y="0"/>
                    <a:pt x="3117835" y="14420"/>
                    <a:pt x="3134479" y="43259"/>
                  </a:cubicBezTo>
                  <a:cubicBezTo>
                    <a:pt x="3500649" y="656463"/>
                    <a:pt x="3866818" y="1272703"/>
                    <a:pt x="4232988" y="1888943"/>
                  </a:cubicBezTo>
                  <a:cubicBezTo>
                    <a:pt x="4868489" y="2954461"/>
                    <a:pt x="5503991" y="4019979"/>
                    <a:pt x="6139491" y="5088533"/>
                  </a:cubicBezTo>
                  <a:cubicBezTo>
                    <a:pt x="6148570" y="5106747"/>
                    <a:pt x="6175806" y="5127996"/>
                    <a:pt x="6160675" y="5152282"/>
                  </a:cubicBezTo>
                  <a:cubicBezTo>
                    <a:pt x="6148570" y="5173531"/>
                    <a:pt x="6118309" y="5164424"/>
                    <a:pt x="6094099" y="5164424"/>
                  </a:cubicBezTo>
                  <a:cubicBezTo>
                    <a:pt x="5098480" y="5164424"/>
                    <a:pt x="4105888" y="5164424"/>
                    <a:pt x="3110269" y="5164424"/>
                  </a:cubicBezTo>
                  <a:cubicBezTo>
                    <a:pt x="2120703" y="5164424"/>
                    <a:pt x="1128111" y="5164424"/>
                    <a:pt x="138544" y="5164424"/>
                  </a:cubicBezTo>
                  <a:cubicBezTo>
                    <a:pt x="41706" y="5164424"/>
                    <a:pt x="41706" y="5164424"/>
                    <a:pt x="87099" y="5085497"/>
                  </a:cubicBezTo>
                  <a:cubicBezTo>
                    <a:pt x="495636" y="4396401"/>
                    <a:pt x="901146" y="3707305"/>
                    <a:pt x="1309682" y="3015174"/>
                  </a:cubicBezTo>
                  <a:cubicBezTo>
                    <a:pt x="1890712" y="2031619"/>
                    <a:pt x="2471742" y="1045028"/>
                    <a:pt x="3052771" y="61473"/>
                  </a:cubicBezTo>
                  <a:cubicBezTo>
                    <a:pt x="3055798" y="55401"/>
                    <a:pt x="3058824" y="49330"/>
                    <a:pt x="3061850" y="43259"/>
                  </a:cubicBezTo>
                  <a:cubicBezTo>
                    <a:pt x="3080007" y="14420"/>
                    <a:pt x="3089842" y="0"/>
                    <a:pt x="3099299" y="0"/>
                  </a:cubicBezTo>
                  <a:close/>
                </a:path>
              </a:pathLst>
            </a:custGeom>
            <a:solidFill>
              <a:srgbClr val="0078D4"/>
            </a:solidFill>
            <a:ln>
              <a:noFill/>
            </a:ln>
          </p:spPr>
          <p:txBody>
            <a:bodyPr vert="horz" wrap="square" lIns="87880" tIns="43940" rIns="87880" bIns="43940" numCol="1" anchor="t" anchorCtr="0" compatLnSpc="1">
              <a:prstTxWarp prst="textNoShape">
                <a:avLst/>
              </a:prstTxWarp>
              <a:noAutofit/>
            </a:bodyPr>
            <a:lstStyle/>
            <a:p>
              <a:pPr defTabSz="878727"/>
              <a:endParaRPr lang="en-US" sz="1730" kern="0"/>
            </a:p>
          </p:txBody>
        </p:sp>
        <p:sp>
          <p:nvSpPr>
            <p:cNvPr id="89" name="TextBox 88">
              <a:extLst>
                <a:ext uri="{FF2B5EF4-FFF2-40B4-BE49-F238E27FC236}">
                  <a16:creationId xmlns:a16="http://schemas.microsoft.com/office/drawing/2014/main" id="{2437E623-4D49-4DBE-AE15-EA531F98ACD3}"/>
                </a:ext>
              </a:extLst>
            </p:cNvPr>
            <p:cNvSpPr txBox="1">
              <a:spLocks/>
            </p:cNvSpPr>
            <p:nvPr/>
          </p:nvSpPr>
          <p:spPr>
            <a:xfrm>
              <a:off x="937615" y="5168448"/>
              <a:ext cx="968413" cy="464365"/>
            </a:xfrm>
            <a:prstGeom prst="rect">
              <a:avLst/>
            </a:prstGeom>
            <a:noFill/>
          </p:spPr>
          <p:txBody>
            <a:bodyPr wrap="square" lIns="0" tIns="89642" rIns="0" bIns="0" rtlCol="0">
              <a:spAutoFit/>
            </a:bodyPr>
            <a:lstStyle/>
            <a:p>
              <a:pPr algn="ctr">
                <a:lnSpc>
                  <a:spcPct val="90000"/>
                </a:lnSpc>
                <a:spcAft>
                  <a:spcPts val="588"/>
                </a:spcAft>
              </a:pPr>
              <a:r>
                <a:rPr lang="en-US" sz="1000" dirty="0"/>
                <a:t>Local Resources</a:t>
              </a:r>
            </a:p>
          </p:txBody>
        </p:sp>
        <p:cxnSp>
          <p:nvCxnSpPr>
            <p:cNvPr id="18" name="Straight Arrow Connector 17" descr="Line connector">
              <a:extLst>
                <a:ext uri="{FF2B5EF4-FFF2-40B4-BE49-F238E27FC236}">
                  <a16:creationId xmlns:a16="http://schemas.microsoft.com/office/drawing/2014/main" id="{867BF491-E4B4-446E-9722-91E6AA69D170}"/>
                </a:ext>
                <a:ext uri="{C183D7F6-B498-43B3-948B-1728B52AA6E4}">
                  <adec:decorative xmlns:adec="http://schemas.microsoft.com/office/drawing/2017/decorative" val="0"/>
                </a:ext>
              </a:extLst>
            </p:cNvPr>
            <p:cNvCxnSpPr>
              <a:cxnSpLocks/>
            </p:cNvCxnSpPr>
            <p:nvPr/>
          </p:nvCxnSpPr>
          <p:spPr>
            <a:xfrm flipH="1">
              <a:off x="2009775" y="4225152"/>
              <a:ext cx="1516992" cy="0"/>
            </a:xfrm>
            <a:prstGeom prst="straightConnector1">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78" descr="Arrow pointing right">
              <a:extLst>
                <a:ext uri="{FF2B5EF4-FFF2-40B4-BE49-F238E27FC236}">
                  <a16:creationId xmlns:a16="http://schemas.microsoft.com/office/drawing/2014/main" id="{6E86DFE0-E324-44C7-967C-A257995FB0C5}"/>
                </a:ext>
                <a:ext uri="{C183D7F6-B498-43B3-948B-1728B52AA6E4}">
                  <adec:decorative xmlns:adec="http://schemas.microsoft.com/office/drawing/2017/decorative" val="0"/>
                </a:ext>
              </a:extLst>
            </p:cNvPr>
            <p:cNvCxnSpPr>
              <a:cxnSpLocks/>
            </p:cNvCxnSpPr>
            <p:nvPr/>
          </p:nvCxnSpPr>
          <p:spPr>
            <a:xfrm>
              <a:off x="2425700" y="4226631"/>
              <a:ext cx="6248400" cy="1475669"/>
            </a:xfrm>
            <a:prstGeom prst="bentConnector3">
              <a:avLst>
                <a:gd name="adj1" fmla="val 122"/>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9540C0E-4A80-493E-AEC4-EFB2D97CE4C5}"/>
                </a:ext>
              </a:extLst>
            </p:cNvPr>
            <p:cNvSpPr/>
            <p:nvPr/>
          </p:nvSpPr>
          <p:spPr bwMode="auto">
            <a:xfrm>
              <a:off x="3526767" y="2515030"/>
              <a:ext cx="2304617" cy="3105870"/>
            </a:xfrm>
            <a:prstGeom prst="rect">
              <a:avLst/>
            </a:prstGeom>
            <a:solidFill>
              <a:schemeClr val="tx2">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400" dirty="0">
                  <a:solidFill>
                    <a:schemeClr val="tx1"/>
                  </a:solidFill>
                  <a:ea typeface="Segoe UI" pitchFamily="34" charset="0"/>
                  <a:cs typeface="Segoe UI" pitchFamily="34" charset="0"/>
                </a:rPr>
                <a:t>Hybrid Runbook</a:t>
              </a:r>
            </a:p>
            <a:p>
              <a:pPr algn="ctr" defTabSz="914102" fontAlgn="base">
                <a:lnSpc>
                  <a:spcPct val="90000"/>
                </a:lnSpc>
                <a:spcBef>
                  <a:spcPct val="0"/>
                </a:spcBef>
                <a:spcAft>
                  <a:spcPct val="0"/>
                </a:spcAft>
              </a:pPr>
              <a:r>
                <a:rPr lang="en-US" sz="1400" dirty="0">
                  <a:solidFill>
                    <a:schemeClr val="tx1"/>
                  </a:solidFill>
                  <a:ea typeface="Segoe UI" pitchFamily="34" charset="0"/>
                  <a:cs typeface="Segoe UI" pitchFamily="34" charset="0"/>
                </a:rPr>
                <a:t>Worker group</a:t>
              </a:r>
            </a:p>
          </p:txBody>
        </p:sp>
        <p:pic>
          <p:nvPicPr>
            <p:cNvPr id="24" name="Picture 23" descr="Icon of a computer and Runbook icon on the screen">
              <a:extLst>
                <a:ext uri="{FF2B5EF4-FFF2-40B4-BE49-F238E27FC236}">
                  <a16:creationId xmlns:a16="http://schemas.microsoft.com/office/drawing/2014/main" id="{B994A327-E7B0-4045-941A-6E15C67F30A7}"/>
                </a:ext>
              </a:extLst>
            </p:cNvPr>
            <p:cNvPicPr>
              <a:picLocks noChangeAspect="1"/>
            </p:cNvPicPr>
            <p:nvPr/>
          </p:nvPicPr>
          <p:blipFill>
            <a:blip r:embed="rId3"/>
            <a:stretch>
              <a:fillRect/>
            </a:stretch>
          </p:blipFill>
          <p:spPr>
            <a:xfrm>
              <a:off x="4374275" y="3144487"/>
              <a:ext cx="609600" cy="611124"/>
            </a:xfrm>
            <a:prstGeom prst="rect">
              <a:avLst/>
            </a:prstGeom>
          </p:spPr>
        </p:pic>
        <p:sp>
          <p:nvSpPr>
            <p:cNvPr id="5" name="TextBox 4">
              <a:extLst>
                <a:ext uri="{FF2B5EF4-FFF2-40B4-BE49-F238E27FC236}">
                  <a16:creationId xmlns:a16="http://schemas.microsoft.com/office/drawing/2014/main" id="{4FC8A56E-77D1-4F4D-A82B-4955F32E2264}"/>
                </a:ext>
              </a:extLst>
            </p:cNvPr>
            <p:cNvSpPr txBox="1">
              <a:spLocks/>
            </p:cNvSpPr>
            <p:nvPr/>
          </p:nvSpPr>
          <p:spPr>
            <a:xfrm>
              <a:off x="3569869" y="3796219"/>
              <a:ext cx="2214312" cy="397032"/>
            </a:xfrm>
            <a:prstGeom prst="rect">
              <a:avLst/>
            </a:prstGeom>
            <a:noFill/>
          </p:spPr>
          <p:txBody>
            <a:bodyPr wrap="none" lIns="0" tIns="89642" rIns="0" bIns="0" rtlCol="0">
              <a:noAutofit/>
            </a:bodyPr>
            <a:lstStyle/>
            <a:p>
              <a:pPr algn="ctr">
                <a:lnSpc>
                  <a:spcPct val="90000"/>
                </a:lnSpc>
                <a:spcAft>
                  <a:spcPts val="588"/>
                </a:spcAft>
              </a:pPr>
              <a:r>
                <a:rPr lang="en-US" sz="1100" dirty="0"/>
                <a:t>Windows Hybrid </a:t>
              </a:r>
              <a:br>
                <a:rPr lang="en-US" sz="1100" dirty="0"/>
              </a:br>
              <a:r>
                <a:rPr lang="en-US" sz="1100" dirty="0"/>
                <a:t>Runbook Worker</a:t>
              </a:r>
            </a:p>
          </p:txBody>
        </p:sp>
        <p:pic>
          <p:nvPicPr>
            <p:cNvPr id="55" name="Picture 54" descr="Icon of a computer and Runbook icon on the screen">
              <a:extLst>
                <a:ext uri="{FF2B5EF4-FFF2-40B4-BE49-F238E27FC236}">
                  <a16:creationId xmlns:a16="http://schemas.microsoft.com/office/drawing/2014/main" id="{267034A5-2EBE-4780-89D1-2C71F65A2FD3}"/>
                </a:ext>
              </a:extLst>
            </p:cNvPr>
            <p:cNvPicPr>
              <a:picLocks noChangeAspect="1"/>
            </p:cNvPicPr>
            <p:nvPr/>
          </p:nvPicPr>
          <p:blipFill>
            <a:blip r:embed="rId3"/>
            <a:stretch>
              <a:fillRect/>
            </a:stretch>
          </p:blipFill>
          <p:spPr>
            <a:xfrm>
              <a:off x="4374275" y="4401645"/>
              <a:ext cx="609600" cy="611124"/>
            </a:xfrm>
            <a:prstGeom prst="rect">
              <a:avLst/>
            </a:prstGeom>
          </p:spPr>
        </p:pic>
        <p:sp>
          <p:nvSpPr>
            <p:cNvPr id="13" name="TextBox 12">
              <a:extLst>
                <a:ext uri="{FF2B5EF4-FFF2-40B4-BE49-F238E27FC236}">
                  <a16:creationId xmlns:a16="http://schemas.microsoft.com/office/drawing/2014/main" id="{6912F705-8ED9-43AF-BBEE-194CBFF1EC57}"/>
                </a:ext>
              </a:extLst>
            </p:cNvPr>
            <p:cNvSpPr txBox="1">
              <a:spLocks/>
            </p:cNvSpPr>
            <p:nvPr/>
          </p:nvSpPr>
          <p:spPr>
            <a:xfrm>
              <a:off x="3569876" y="5007625"/>
              <a:ext cx="2214302" cy="499365"/>
            </a:xfrm>
            <a:prstGeom prst="rect">
              <a:avLst/>
            </a:prstGeom>
            <a:noFill/>
          </p:spPr>
          <p:txBody>
            <a:bodyPr wrap="square" lIns="0" tIns="89642" rIns="0" bIns="0" rtlCol="0">
              <a:spAutoFit/>
            </a:bodyPr>
            <a:lstStyle/>
            <a:p>
              <a:pPr algn="ctr">
                <a:lnSpc>
                  <a:spcPct val="90000"/>
                </a:lnSpc>
                <a:spcAft>
                  <a:spcPts val="588"/>
                </a:spcAft>
              </a:pPr>
              <a:r>
                <a:rPr lang="en-US" sz="1100" dirty="0"/>
                <a:t>Linux Hybrid </a:t>
              </a:r>
              <a:br>
                <a:rPr lang="en-US" sz="1100" dirty="0"/>
              </a:br>
              <a:r>
                <a:rPr lang="en-US" sz="1100" dirty="0"/>
                <a:t>Runbook Worker</a:t>
              </a:r>
            </a:p>
          </p:txBody>
        </p:sp>
        <p:sp>
          <p:nvSpPr>
            <p:cNvPr id="39" name="TextBox 38">
              <a:extLst>
                <a:ext uri="{FF2B5EF4-FFF2-40B4-BE49-F238E27FC236}">
                  <a16:creationId xmlns:a16="http://schemas.microsoft.com/office/drawing/2014/main" id="{B6FC5DD4-223B-4FFD-A505-1EF7373B9DF9}"/>
                </a:ext>
              </a:extLst>
            </p:cNvPr>
            <p:cNvSpPr txBox="1"/>
            <p:nvPr/>
          </p:nvSpPr>
          <p:spPr>
            <a:xfrm>
              <a:off x="6224915" y="3712491"/>
              <a:ext cx="804016" cy="244996"/>
            </a:xfrm>
            <a:prstGeom prst="rect">
              <a:avLst/>
            </a:prstGeom>
            <a:noFill/>
          </p:spPr>
          <p:txBody>
            <a:bodyPr wrap="none" lIns="0" tIns="0" rIns="0" bIns="0" rtlCol="0">
              <a:spAutoFit/>
            </a:bodyPr>
            <a:lstStyle/>
            <a:p>
              <a:pPr>
                <a:lnSpc>
                  <a:spcPct val="90000"/>
                </a:lnSpc>
                <a:spcAft>
                  <a:spcPts val="588"/>
                </a:spcAft>
              </a:pPr>
              <a:r>
                <a:rPr lang="en-US" sz="1400" dirty="0">
                  <a:solidFill>
                    <a:srgbClr val="243A5E"/>
                  </a:solidFill>
                </a:rPr>
                <a:t>TCP 443</a:t>
              </a:r>
            </a:p>
          </p:txBody>
        </p:sp>
        <p:cxnSp>
          <p:nvCxnSpPr>
            <p:cNvPr id="74" name="Straight Arrow Connector 73" descr="Arrow pointing right">
              <a:extLst>
                <a:ext uri="{FF2B5EF4-FFF2-40B4-BE49-F238E27FC236}">
                  <a16:creationId xmlns:a16="http://schemas.microsoft.com/office/drawing/2014/main" id="{C9D3AECD-1A9B-41D0-BAD2-0A0D82790488}"/>
                </a:ext>
                <a:ext uri="{C183D7F6-B498-43B3-948B-1728B52AA6E4}">
                  <adec:decorative xmlns:adec="http://schemas.microsoft.com/office/drawing/2017/decorative" val="0"/>
                </a:ext>
              </a:extLst>
            </p:cNvPr>
            <p:cNvCxnSpPr>
              <a:cxnSpLocks/>
            </p:cNvCxnSpPr>
            <p:nvPr/>
          </p:nvCxnSpPr>
          <p:spPr>
            <a:xfrm rot="10800000" flipV="1">
              <a:off x="5831384" y="3232150"/>
              <a:ext cx="2868116" cy="743826"/>
            </a:xfrm>
            <a:prstGeom prst="bentConnector3">
              <a:avLst>
                <a:gd name="adj1" fmla="val 45351"/>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EAE72EB-574B-4550-AA8B-27A828D33B6C}"/>
                </a:ext>
              </a:extLst>
            </p:cNvPr>
            <p:cNvSpPr txBox="1"/>
            <p:nvPr/>
          </p:nvSpPr>
          <p:spPr>
            <a:xfrm>
              <a:off x="6218237" y="4792663"/>
              <a:ext cx="804016" cy="244996"/>
            </a:xfrm>
            <a:prstGeom prst="rect">
              <a:avLst/>
            </a:prstGeom>
            <a:noFill/>
          </p:spPr>
          <p:txBody>
            <a:bodyPr wrap="none" lIns="0" tIns="0" rIns="0" bIns="0" rtlCol="0">
              <a:spAutoFit/>
            </a:bodyPr>
            <a:lstStyle/>
            <a:p>
              <a:pPr>
                <a:lnSpc>
                  <a:spcPct val="90000"/>
                </a:lnSpc>
                <a:spcAft>
                  <a:spcPts val="588"/>
                </a:spcAft>
              </a:pPr>
              <a:r>
                <a:rPr lang="en-US" sz="1400">
                  <a:solidFill>
                    <a:srgbClr val="243A5E"/>
                  </a:solidFill>
                </a:rPr>
                <a:t>TCP 443</a:t>
              </a:r>
            </a:p>
          </p:txBody>
        </p:sp>
        <p:cxnSp>
          <p:nvCxnSpPr>
            <p:cNvPr id="79" name="Straight Arrow Connector 78" descr="Arrow pointing right">
              <a:extLst>
                <a:ext uri="{FF2B5EF4-FFF2-40B4-BE49-F238E27FC236}">
                  <a16:creationId xmlns:a16="http://schemas.microsoft.com/office/drawing/2014/main" id="{0C8FA392-46E4-4546-8BA8-328A0F2B1697}"/>
                </a:ext>
                <a:ext uri="{C183D7F6-B498-43B3-948B-1728B52AA6E4}">
                  <adec:decorative xmlns:adec="http://schemas.microsoft.com/office/drawing/2017/decorative" val="0"/>
                </a:ext>
              </a:extLst>
            </p:cNvPr>
            <p:cNvCxnSpPr>
              <a:cxnSpLocks/>
            </p:cNvCxnSpPr>
            <p:nvPr/>
          </p:nvCxnSpPr>
          <p:spPr>
            <a:xfrm flipV="1">
              <a:off x="5831384" y="3557420"/>
              <a:ext cx="2863216" cy="1488489"/>
            </a:xfrm>
            <a:prstGeom prst="bentConnector3">
              <a:avLst>
                <a:gd name="adj1" fmla="val 62198"/>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B5CAE3F2-DC91-4054-8AB7-D6E399FF0F85}"/>
                </a:ext>
              </a:extLst>
            </p:cNvPr>
            <p:cNvSpPr/>
            <p:nvPr/>
          </p:nvSpPr>
          <p:spPr bwMode="auto">
            <a:xfrm>
              <a:off x="7944465" y="2143879"/>
              <a:ext cx="4053662" cy="4401384"/>
            </a:xfrm>
            <a:prstGeom prst="rect">
              <a:avLst/>
            </a:prstGeom>
            <a:noFill/>
            <a:ln w="63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800" dirty="0">
                  <a:solidFill>
                    <a:schemeClr val="tx1"/>
                  </a:solidFill>
                  <a:latin typeface="+mj-lt"/>
                  <a:ea typeface="Segoe UI" pitchFamily="34" charset="0"/>
                  <a:cs typeface="Segoe UI" pitchFamily="34" charset="0"/>
                </a:rPr>
                <a:t>Azure</a:t>
              </a:r>
              <a:endParaRPr lang="en-US" sz="1730" dirty="0">
                <a:solidFill>
                  <a:schemeClr val="tx1"/>
                </a:soli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E7F82FD2-82A5-4E8C-8DD9-413053EA27AC}"/>
                </a:ext>
              </a:extLst>
            </p:cNvPr>
            <p:cNvSpPr/>
            <p:nvPr/>
          </p:nvSpPr>
          <p:spPr bwMode="auto">
            <a:xfrm>
              <a:off x="8710070" y="2515030"/>
              <a:ext cx="2530565" cy="1830425"/>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400" dirty="0">
                  <a:solidFill>
                    <a:schemeClr val="tx1"/>
                  </a:solidFill>
                  <a:ea typeface="Segoe UI" pitchFamily="34" charset="0"/>
                  <a:cs typeface="Segoe UI" pitchFamily="34" charset="0"/>
                </a:rPr>
                <a:t>Azure Automation</a:t>
              </a:r>
            </a:p>
          </p:txBody>
        </p:sp>
        <p:sp>
          <p:nvSpPr>
            <p:cNvPr id="136" name="Freeform: Shape 135" descr="Icon of a Runbooks ">
              <a:extLst>
                <a:ext uri="{FF2B5EF4-FFF2-40B4-BE49-F238E27FC236}">
                  <a16:creationId xmlns:a16="http://schemas.microsoft.com/office/drawing/2014/main" id="{9DB061E3-1C09-4900-AA79-9057A9DFB2F4}"/>
                </a:ext>
              </a:extLst>
            </p:cNvPr>
            <p:cNvSpPr/>
            <p:nvPr/>
          </p:nvSpPr>
          <p:spPr>
            <a:xfrm>
              <a:off x="9400600" y="3069351"/>
              <a:ext cx="536578" cy="536576"/>
            </a:xfrm>
            <a:custGeom>
              <a:avLst/>
              <a:gdLst>
                <a:gd name="connsiteX0" fmla="*/ 9671 w 604454"/>
                <a:gd name="connsiteY0" fmla="*/ 464219 h 604453"/>
                <a:gd name="connsiteX1" fmla="*/ 68908 w 604454"/>
                <a:gd name="connsiteY1" fmla="*/ 464219 h 604453"/>
                <a:gd name="connsiteX2" fmla="*/ 80997 w 604454"/>
                <a:gd name="connsiteY2" fmla="*/ 473890 h 604453"/>
                <a:gd name="connsiteX3" fmla="*/ 80997 w 604454"/>
                <a:gd name="connsiteY3" fmla="*/ 524665 h 604453"/>
                <a:gd name="connsiteX4" fmla="*/ 527084 w 604454"/>
                <a:gd name="connsiteY4" fmla="*/ 524665 h 604453"/>
                <a:gd name="connsiteX5" fmla="*/ 527084 w 604454"/>
                <a:gd name="connsiteY5" fmla="*/ 476308 h 604453"/>
                <a:gd name="connsiteX6" fmla="*/ 536755 w 604454"/>
                <a:gd name="connsiteY6" fmla="*/ 466637 h 604453"/>
                <a:gd name="connsiteX7" fmla="*/ 594783 w 604454"/>
                <a:gd name="connsiteY7" fmla="*/ 466637 h 604453"/>
                <a:gd name="connsiteX8" fmla="*/ 604454 w 604454"/>
                <a:gd name="connsiteY8" fmla="*/ 476308 h 604453"/>
                <a:gd name="connsiteX9" fmla="*/ 604454 w 604454"/>
                <a:gd name="connsiteY9" fmla="*/ 594782 h 604453"/>
                <a:gd name="connsiteX10" fmla="*/ 594783 w 604454"/>
                <a:gd name="connsiteY10" fmla="*/ 604453 h 604453"/>
                <a:gd name="connsiteX11" fmla="*/ 9671 w 604454"/>
                <a:gd name="connsiteY11" fmla="*/ 604453 h 604453"/>
                <a:gd name="connsiteX12" fmla="*/ 0 w 604454"/>
                <a:gd name="connsiteY12" fmla="*/ 594782 h 604453"/>
                <a:gd name="connsiteX13" fmla="*/ 0 w 604454"/>
                <a:gd name="connsiteY13" fmla="*/ 476308 h 604453"/>
                <a:gd name="connsiteX14" fmla="*/ 9671 w 604454"/>
                <a:gd name="connsiteY14" fmla="*/ 464219 h 604453"/>
                <a:gd name="connsiteX15" fmla="*/ 254187 w 604454"/>
                <a:gd name="connsiteY15" fmla="*/ 130401 h 604453"/>
                <a:gd name="connsiteX16" fmla="*/ 339465 w 604454"/>
                <a:gd name="connsiteY16" fmla="*/ 130401 h 604453"/>
                <a:gd name="connsiteX17" fmla="*/ 355032 w 604454"/>
                <a:gd name="connsiteY17" fmla="*/ 146645 h 604453"/>
                <a:gd name="connsiteX18" fmla="*/ 355032 w 604454"/>
                <a:gd name="connsiteY18" fmla="*/ 225831 h 604453"/>
                <a:gd name="connsiteX19" fmla="*/ 338788 w 604454"/>
                <a:gd name="connsiteY19" fmla="*/ 242074 h 604453"/>
                <a:gd name="connsiteX20" fmla="*/ 309686 w 604454"/>
                <a:gd name="connsiteY20" fmla="*/ 242074 h 604453"/>
                <a:gd name="connsiteX21" fmla="*/ 309686 w 604454"/>
                <a:gd name="connsiteY21" fmla="*/ 287420 h 604453"/>
                <a:gd name="connsiteX22" fmla="*/ 392256 w 604454"/>
                <a:gd name="connsiteY22" fmla="*/ 287420 h 604453"/>
                <a:gd name="connsiteX23" fmla="*/ 407146 w 604454"/>
                <a:gd name="connsiteY23" fmla="*/ 304340 h 604453"/>
                <a:gd name="connsiteX24" fmla="*/ 407146 w 604454"/>
                <a:gd name="connsiteY24" fmla="*/ 356454 h 604453"/>
                <a:gd name="connsiteX25" fmla="*/ 436925 w 604454"/>
                <a:gd name="connsiteY25" fmla="*/ 356454 h 604453"/>
                <a:gd name="connsiteX26" fmla="*/ 453169 w 604454"/>
                <a:gd name="connsiteY26" fmla="*/ 372697 h 604453"/>
                <a:gd name="connsiteX27" fmla="*/ 453169 w 604454"/>
                <a:gd name="connsiteY27" fmla="*/ 451884 h 604453"/>
                <a:gd name="connsiteX28" fmla="*/ 436925 w 604454"/>
                <a:gd name="connsiteY28" fmla="*/ 468127 h 604453"/>
                <a:gd name="connsiteX29" fmla="*/ 352324 w 604454"/>
                <a:gd name="connsiteY29" fmla="*/ 468127 h 604453"/>
                <a:gd name="connsiteX30" fmla="*/ 336080 w 604454"/>
                <a:gd name="connsiteY30" fmla="*/ 451884 h 604453"/>
                <a:gd name="connsiteX31" fmla="*/ 336080 w 604454"/>
                <a:gd name="connsiteY31" fmla="*/ 372697 h 604453"/>
                <a:gd name="connsiteX32" fmla="*/ 352324 w 604454"/>
                <a:gd name="connsiteY32" fmla="*/ 356454 h 604453"/>
                <a:gd name="connsiteX33" fmla="*/ 380751 w 604454"/>
                <a:gd name="connsiteY33" fmla="*/ 356454 h 604453"/>
                <a:gd name="connsiteX34" fmla="*/ 380751 w 604454"/>
                <a:gd name="connsiteY34" fmla="*/ 313815 h 604453"/>
                <a:gd name="connsiteX35" fmla="*/ 212225 w 604454"/>
                <a:gd name="connsiteY35" fmla="*/ 313815 h 604453"/>
                <a:gd name="connsiteX36" fmla="*/ 212225 w 604454"/>
                <a:gd name="connsiteY36" fmla="*/ 356454 h 604453"/>
                <a:gd name="connsiteX37" fmla="*/ 241328 w 604454"/>
                <a:gd name="connsiteY37" fmla="*/ 356454 h 604453"/>
                <a:gd name="connsiteX38" fmla="*/ 257571 w 604454"/>
                <a:gd name="connsiteY38" fmla="*/ 372697 h 604453"/>
                <a:gd name="connsiteX39" fmla="*/ 257571 w 604454"/>
                <a:gd name="connsiteY39" fmla="*/ 451884 h 604453"/>
                <a:gd name="connsiteX40" fmla="*/ 241328 w 604454"/>
                <a:gd name="connsiteY40" fmla="*/ 468127 h 604453"/>
                <a:gd name="connsiteX41" fmla="*/ 156727 w 604454"/>
                <a:gd name="connsiteY41" fmla="*/ 468127 h 604453"/>
                <a:gd name="connsiteX42" fmla="*/ 140483 w 604454"/>
                <a:gd name="connsiteY42" fmla="*/ 451884 h 604453"/>
                <a:gd name="connsiteX43" fmla="*/ 140483 w 604454"/>
                <a:gd name="connsiteY43" fmla="*/ 372697 h 604453"/>
                <a:gd name="connsiteX44" fmla="*/ 156727 w 604454"/>
                <a:gd name="connsiteY44" fmla="*/ 356454 h 604453"/>
                <a:gd name="connsiteX45" fmla="*/ 185829 w 604454"/>
                <a:gd name="connsiteY45" fmla="*/ 356454 h 604453"/>
                <a:gd name="connsiteX46" fmla="*/ 185829 w 604454"/>
                <a:gd name="connsiteY46" fmla="*/ 304340 h 604453"/>
                <a:gd name="connsiteX47" fmla="*/ 201396 w 604454"/>
                <a:gd name="connsiteY47" fmla="*/ 287420 h 604453"/>
                <a:gd name="connsiteX48" fmla="*/ 283290 w 604454"/>
                <a:gd name="connsiteY48" fmla="*/ 287420 h 604453"/>
                <a:gd name="connsiteX49" fmla="*/ 283290 w 604454"/>
                <a:gd name="connsiteY49" fmla="*/ 242074 h 604453"/>
                <a:gd name="connsiteX50" fmla="*/ 254187 w 604454"/>
                <a:gd name="connsiteY50" fmla="*/ 242074 h 604453"/>
                <a:gd name="connsiteX51" fmla="*/ 237944 w 604454"/>
                <a:gd name="connsiteY51" fmla="*/ 225831 h 604453"/>
                <a:gd name="connsiteX52" fmla="*/ 237944 w 604454"/>
                <a:gd name="connsiteY52" fmla="*/ 146645 h 604453"/>
                <a:gd name="connsiteX53" fmla="*/ 254187 w 604454"/>
                <a:gd name="connsiteY53" fmla="*/ 130401 h 604453"/>
                <a:gd name="connsiteX54" fmla="*/ 9671 w 604454"/>
                <a:gd name="connsiteY54" fmla="*/ 0 h 604453"/>
                <a:gd name="connsiteX55" fmla="*/ 594783 w 604454"/>
                <a:gd name="connsiteY55" fmla="*/ 0 h 604453"/>
                <a:gd name="connsiteX56" fmla="*/ 603245 w 604454"/>
                <a:gd name="connsiteY56" fmla="*/ 10880 h 604453"/>
                <a:gd name="connsiteX57" fmla="*/ 603245 w 604454"/>
                <a:gd name="connsiteY57" fmla="*/ 71325 h 604453"/>
                <a:gd name="connsiteX58" fmla="*/ 603245 w 604454"/>
                <a:gd name="connsiteY58" fmla="*/ 131772 h 604453"/>
                <a:gd name="connsiteX59" fmla="*/ 593574 w 604454"/>
                <a:gd name="connsiteY59" fmla="*/ 141443 h 604453"/>
                <a:gd name="connsiteX60" fmla="*/ 535546 w 604454"/>
                <a:gd name="connsiteY60" fmla="*/ 141443 h 604453"/>
                <a:gd name="connsiteX61" fmla="*/ 523457 w 604454"/>
                <a:gd name="connsiteY61" fmla="*/ 131772 h 604453"/>
                <a:gd name="connsiteX62" fmla="*/ 523457 w 604454"/>
                <a:gd name="connsiteY62" fmla="*/ 80998 h 604453"/>
                <a:gd name="connsiteX63" fmla="*/ 79788 w 604454"/>
                <a:gd name="connsiteY63" fmla="*/ 80998 h 604453"/>
                <a:gd name="connsiteX64" fmla="*/ 79788 w 604454"/>
                <a:gd name="connsiteY64" fmla="*/ 130563 h 604453"/>
                <a:gd name="connsiteX65" fmla="*/ 70117 w 604454"/>
                <a:gd name="connsiteY65" fmla="*/ 140234 h 604453"/>
                <a:gd name="connsiteX66" fmla="*/ 9671 w 604454"/>
                <a:gd name="connsiteY66" fmla="*/ 140234 h 604453"/>
                <a:gd name="connsiteX67" fmla="*/ 0 w 604454"/>
                <a:gd name="connsiteY67" fmla="*/ 130563 h 604453"/>
                <a:gd name="connsiteX68" fmla="*/ 0 w 604454"/>
                <a:gd name="connsiteY68" fmla="*/ 9671 h 604453"/>
                <a:gd name="connsiteX69" fmla="*/ 9671 w 604454"/>
                <a:gd name="connsiteY69" fmla="*/ 0 h 60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4454" h="604453">
                  <a:moveTo>
                    <a:pt x="9671" y="464219"/>
                  </a:moveTo>
                  <a:lnTo>
                    <a:pt x="68908" y="464219"/>
                  </a:lnTo>
                  <a:cubicBezTo>
                    <a:pt x="77370" y="464219"/>
                    <a:pt x="80997" y="467846"/>
                    <a:pt x="80997" y="473890"/>
                  </a:cubicBezTo>
                  <a:lnTo>
                    <a:pt x="80997" y="524665"/>
                  </a:lnTo>
                  <a:lnTo>
                    <a:pt x="527084" y="524665"/>
                  </a:lnTo>
                  <a:lnTo>
                    <a:pt x="527084" y="476308"/>
                  </a:lnTo>
                  <a:cubicBezTo>
                    <a:pt x="527084" y="470264"/>
                    <a:pt x="530711" y="466637"/>
                    <a:pt x="536755" y="466637"/>
                  </a:cubicBezTo>
                  <a:lnTo>
                    <a:pt x="594783" y="466637"/>
                  </a:lnTo>
                  <a:cubicBezTo>
                    <a:pt x="600827" y="466637"/>
                    <a:pt x="604454" y="470264"/>
                    <a:pt x="604454" y="476308"/>
                  </a:cubicBezTo>
                  <a:lnTo>
                    <a:pt x="604454" y="594782"/>
                  </a:lnTo>
                  <a:cubicBezTo>
                    <a:pt x="604454" y="600826"/>
                    <a:pt x="600827" y="604453"/>
                    <a:pt x="594783" y="604453"/>
                  </a:cubicBezTo>
                  <a:lnTo>
                    <a:pt x="9671" y="604453"/>
                  </a:lnTo>
                  <a:cubicBezTo>
                    <a:pt x="3627" y="604453"/>
                    <a:pt x="0" y="600826"/>
                    <a:pt x="0" y="594782"/>
                  </a:cubicBezTo>
                  <a:lnTo>
                    <a:pt x="0" y="476308"/>
                  </a:lnTo>
                  <a:cubicBezTo>
                    <a:pt x="0" y="467846"/>
                    <a:pt x="3627" y="464219"/>
                    <a:pt x="9671" y="464219"/>
                  </a:cubicBezTo>
                  <a:close/>
                  <a:moveTo>
                    <a:pt x="254187" y="130401"/>
                  </a:moveTo>
                  <a:lnTo>
                    <a:pt x="339465" y="130401"/>
                  </a:lnTo>
                  <a:cubicBezTo>
                    <a:pt x="348264" y="130401"/>
                    <a:pt x="355709" y="137846"/>
                    <a:pt x="355032" y="146645"/>
                  </a:cubicBezTo>
                  <a:lnTo>
                    <a:pt x="355032" y="225831"/>
                  </a:lnTo>
                  <a:cubicBezTo>
                    <a:pt x="355032" y="234629"/>
                    <a:pt x="347587" y="242074"/>
                    <a:pt x="338788" y="242074"/>
                  </a:cubicBezTo>
                  <a:lnTo>
                    <a:pt x="309686" y="242074"/>
                  </a:lnTo>
                  <a:lnTo>
                    <a:pt x="309686" y="287420"/>
                  </a:lnTo>
                  <a:lnTo>
                    <a:pt x="392256" y="287420"/>
                  </a:lnTo>
                  <a:cubicBezTo>
                    <a:pt x="399701" y="287420"/>
                    <a:pt x="407146" y="294188"/>
                    <a:pt x="407146" y="304340"/>
                  </a:cubicBezTo>
                  <a:lnTo>
                    <a:pt x="407146" y="356454"/>
                  </a:lnTo>
                  <a:lnTo>
                    <a:pt x="436925" y="356454"/>
                  </a:lnTo>
                  <a:cubicBezTo>
                    <a:pt x="446401" y="356454"/>
                    <a:pt x="453846" y="363899"/>
                    <a:pt x="453169" y="372697"/>
                  </a:cubicBezTo>
                  <a:lnTo>
                    <a:pt x="453169" y="451884"/>
                  </a:lnTo>
                  <a:cubicBezTo>
                    <a:pt x="453169" y="460682"/>
                    <a:pt x="445724" y="468127"/>
                    <a:pt x="436925" y="468127"/>
                  </a:cubicBezTo>
                  <a:lnTo>
                    <a:pt x="352324" y="468127"/>
                  </a:lnTo>
                  <a:cubicBezTo>
                    <a:pt x="343525" y="468127"/>
                    <a:pt x="336080" y="460682"/>
                    <a:pt x="336080" y="451884"/>
                  </a:cubicBezTo>
                  <a:lnTo>
                    <a:pt x="336080" y="372697"/>
                  </a:lnTo>
                  <a:cubicBezTo>
                    <a:pt x="336080" y="363899"/>
                    <a:pt x="343525" y="356454"/>
                    <a:pt x="352324" y="356454"/>
                  </a:cubicBezTo>
                  <a:lnTo>
                    <a:pt x="380751" y="356454"/>
                  </a:lnTo>
                  <a:lnTo>
                    <a:pt x="380751" y="313815"/>
                  </a:lnTo>
                  <a:lnTo>
                    <a:pt x="212225" y="313815"/>
                  </a:lnTo>
                  <a:lnTo>
                    <a:pt x="212225" y="356454"/>
                  </a:lnTo>
                  <a:lnTo>
                    <a:pt x="241328" y="356454"/>
                  </a:lnTo>
                  <a:cubicBezTo>
                    <a:pt x="250127" y="356454"/>
                    <a:pt x="257571" y="363899"/>
                    <a:pt x="257571" y="372697"/>
                  </a:cubicBezTo>
                  <a:lnTo>
                    <a:pt x="257571" y="451884"/>
                  </a:lnTo>
                  <a:cubicBezTo>
                    <a:pt x="257571" y="460682"/>
                    <a:pt x="250127" y="468127"/>
                    <a:pt x="241328" y="468127"/>
                  </a:cubicBezTo>
                  <a:lnTo>
                    <a:pt x="156727" y="468127"/>
                  </a:lnTo>
                  <a:cubicBezTo>
                    <a:pt x="147928" y="468127"/>
                    <a:pt x="140483" y="460682"/>
                    <a:pt x="140483" y="451884"/>
                  </a:cubicBezTo>
                  <a:lnTo>
                    <a:pt x="140483" y="372697"/>
                  </a:lnTo>
                  <a:cubicBezTo>
                    <a:pt x="140483" y="363899"/>
                    <a:pt x="147928" y="356454"/>
                    <a:pt x="156727" y="356454"/>
                  </a:cubicBezTo>
                  <a:lnTo>
                    <a:pt x="185829" y="356454"/>
                  </a:lnTo>
                  <a:lnTo>
                    <a:pt x="185829" y="304340"/>
                  </a:lnTo>
                  <a:cubicBezTo>
                    <a:pt x="185829" y="294188"/>
                    <a:pt x="193274" y="287420"/>
                    <a:pt x="201396" y="287420"/>
                  </a:cubicBezTo>
                  <a:lnTo>
                    <a:pt x="283290" y="287420"/>
                  </a:lnTo>
                  <a:lnTo>
                    <a:pt x="283290" y="242074"/>
                  </a:lnTo>
                  <a:lnTo>
                    <a:pt x="254187" y="242074"/>
                  </a:lnTo>
                  <a:cubicBezTo>
                    <a:pt x="245389" y="242074"/>
                    <a:pt x="237944" y="234629"/>
                    <a:pt x="237944" y="225831"/>
                  </a:cubicBezTo>
                  <a:lnTo>
                    <a:pt x="237944" y="146645"/>
                  </a:lnTo>
                  <a:cubicBezTo>
                    <a:pt x="237944" y="137846"/>
                    <a:pt x="245389" y="130401"/>
                    <a:pt x="254187" y="130401"/>
                  </a:cubicBezTo>
                  <a:close/>
                  <a:moveTo>
                    <a:pt x="9671" y="0"/>
                  </a:moveTo>
                  <a:lnTo>
                    <a:pt x="594783" y="0"/>
                  </a:lnTo>
                  <a:cubicBezTo>
                    <a:pt x="600827" y="0"/>
                    <a:pt x="604454" y="3627"/>
                    <a:pt x="603245" y="10880"/>
                  </a:cubicBezTo>
                  <a:lnTo>
                    <a:pt x="603245" y="71325"/>
                  </a:lnTo>
                  <a:lnTo>
                    <a:pt x="603245" y="131772"/>
                  </a:lnTo>
                  <a:cubicBezTo>
                    <a:pt x="603245" y="137816"/>
                    <a:pt x="599619" y="141443"/>
                    <a:pt x="593574" y="141443"/>
                  </a:cubicBezTo>
                  <a:lnTo>
                    <a:pt x="535546" y="141443"/>
                  </a:lnTo>
                  <a:cubicBezTo>
                    <a:pt x="527084" y="141443"/>
                    <a:pt x="523457" y="137816"/>
                    <a:pt x="523457" y="131772"/>
                  </a:cubicBezTo>
                  <a:lnTo>
                    <a:pt x="523457" y="80998"/>
                  </a:lnTo>
                  <a:lnTo>
                    <a:pt x="79788" y="80998"/>
                  </a:lnTo>
                  <a:lnTo>
                    <a:pt x="79788" y="130563"/>
                  </a:lnTo>
                  <a:cubicBezTo>
                    <a:pt x="79788" y="136607"/>
                    <a:pt x="76161" y="140234"/>
                    <a:pt x="70117" y="140234"/>
                  </a:cubicBezTo>
                  <a:lnTo>
                    <a:pt x="9671" y="140234"/>
                  </a:lnTo>
                  <a:cubicBezTo>
                    <a:pt x="3627" y="140234"/>
                    <a:pt x="0" y="136607"/>
                    <a:pt x="0" y="130563"/>
                  </a:cubicBezTo>
                  <a:lnTo>
                    <a:pt x="0" y="9671"/>
                  </a:lnTo>
                  <a:cubicBezTo>
                    <a:pt x="0" y="3627"/>
                    <a:pt x="3627" y="0"/>
                    <a:pt x="9671" y="0"/>
                  </a:cubicBezTo>
                  <a:close/>
                </a:path>
              </a:pathLst>
            </a:custGeom>
            <a:solidFill>
              <a:srgbClr val="0078D4"/>
            </a:solidFill>
            <a:ln w="12002" cap="flat">
              <a:noFill/>
              <a:prstDash val="solid"/>
              <a:miter/>
            </a:ln>
          </p:spPr>
          <p:txBody>
            <a:bodyPr rtlCol="0" anchor="ctr"/>
            <a:lstStyle/>
            <a:p>
              <a:endParaRPr lang="en-IN" sz="1730"/>
            </a:p>
          </p:txBody>
        </p:sp>
        <p:sp>
          <p:nvSpPr>
            <p:cNvPr id="152" name="Freeform: Shape 151" descr="Icon of a Runbooks ">
              <a:extLst>
                <a:ext uri="{FF2B5EF4-FFF2-40B4-BE49-F238E27FC236}">
                  <a16:creationId xmlns:a16="http://schemas.microsoft.com/office/drawing/2014/main" id="{FAC6D688-2F7F-41EA-911F-7781938014B2}"/>
                </a:ext>
              </a:extLst>
            </p:cNvPr>
            <p:cNvSpPr/>
            <p:nvPr/>
          </p:nvSpPr>
          <p:spPr>
            <a:xfrm>
              <a:off x="10013527" y="3069351"/>
              <a:ext cx="536578" cy="536576"/>
            </a:xfrm>
            <a:custGeom>
              <a:avLst/>
              <a:gdLst>
                <a:gd name="connsiteX0" fmla="*/ 9671 w 604454"/>
                <a:gd name="connsiteY0" fmla="*/ 464219 h 604453"/>
                <a:gd name="connsiteX1" fmla="*/ 68908 w 604454"/>
                <a:gd name="connsiteY1" fmla="*/ 464219 h 604453"/>
                <a:gd name="connsiteX2" fmla="*/ 80997 w 604454"/>
                <a:gd name="connsiteY2" fmla="*/ 473890 h 604453"/>
                <a:gd name="connsiteX3" fmla="*/ 80997 w 604454"/>
                <a:gd name="connsiteY3" fmla="*/ 524665 h 604453"/>
                <a:gd name="connsiteX4" fmla="*/ 527084 w 604454"/>
                <a:gd name="connsiteY4" fmla="*/ 524665 h 604453"/>
                <a:gd name="connsiteX5" fmla="*/ 527084 w 604454"/>
                <a:gd name="connsiteY5" fmla="*/ 476308 h 604453"/>
                <a:gd name="connsiteX6" fmla="*/ 536755 w 604454"/>
                <a:gd name="connsiteY6" fmla="*/ 466637 h 604453"/>
                <a:gd name="connsiteX7" fmla="*/ 594783 w 604454"/>
                <a:gd name="connsiteY7" fmla="*/ 466637 h 604453"/>
                <a:gd name="connsiteX8" fmla="*/ 604454 w 604454"/>
                <a:gd name="connsiteY8" fmla="*/ 476308 h 604453"/>
                <a:gd name="connsiteX9" fmla="*/ 604454 w 604454"/>
                <a:gd name="connsiteY9" fmla="*/ 594782 h 604453"/>
                <a:gd name="connsiteX10" fmla="*/ 594783 w 604454"/>
                <a:gd name="connsiteY10" fmla="*/ 604453 h 604453"/>
                <a:gd name="connsiteX11" fmla="*/ 9671 w 604454"/>
                <a:gd name="connsiteY11" fmla="*/ 604453 h 604453"/>
                <a:gd name="connsiteX12" fmla="*/ 0 w 604454"/>
                <a:gd name="connsiteY12" fmla="*/ 594782 h 604453"/>
                <a:gd name="connsiteX13" fmla="*/ 0 w 604454"/>
                <a:gd name="connsiteY13" fmla="*/ 476308 h 604453"/>
                <a:gd name="connsiteX14" fmla="*/ 9671 w 604454"/>
                <a:gd name="connsiteY14" fmla="*/ 464219 h 604453"/>
                <a:gd name="connsiteX15" fmla="*/ 254187 w 604454"/>
                <a:gd name="connsiteY15" fmla="*/ 130401 h 604453"/>
                <a:gd name="connsiteX16" fmla="*/ 339465 w 604454"/>
                <a:gd name="connsiteY16" fmla="*/ 130401 h 604453"/>
                <a:gd name="connsiteX17" fmla="*/ 355032 w 604454"/>
                <a:gd name="connsiteY17" fmla="*/ 146645 h 604453"/>
                <a:gd name="connsiteX18" fmla="*/ 355032 w 604454"/>
                <a:gd name="connsiteY18" fmla="*/ 225831 h 604453"/>
                <a:gd name="connsiteX19" fmla="*/ 338788 w 604454"/>
                <a:gd name="connsiteY19" fmla="*/ 242074 h 604453"/>
                <a:gd name="connsiteX20" fmla="*/ 309686 w 604454"/>
                <a:gd name="connsiteY20" fmla="*/ 242074 h 604453"/>
                <a:gd name="connsiteX21" fmla="*/ 309686 w 604454"/>
                <a:gd name="connsiteY21" fmla="*/ 287420 h 604453"/>
                <a:gd name="connsiteX22" fmla="*/ 392256 w 604454"/>
                <a:gd name="connsiteY22" fmla="*/ 287420 h 604453"/>
                <a:gd name="connsiteX23" fmla="*/ 407146 w 604454"/>
                <a:gd name="connsiteY23" fmla="*/ 304340 h 604453"/>
                <a:gd name="connsiteX24" fmla="*/ 407146 w 604454"/>
                <a:gd name="connsiteY24" fmla="*/ 356454 h 604453"/>
                <a:gd name="connsiteX25" fmla="*/ 436925 w 604454"/>
                <a:gd name="connsiteY25" fmla="*/ 356454 h 604453"/>
                <a:gd name="connsiteX26" fmla="*/ 453169 w 604454"/>
                <a:gd name="connsiteY26" fmla="*/ 372697 h 604453"/>
                <a:gd name="connsiteX27" fmla="*/ 453169 w 604454"/>
                <a:gd name="connsiteY27" fmla="*/ 451884 h 604453"/>
                <a:gd name="connsiteX28" fmla="*/ 436925 w 604454"/>
                <a:gd name="connsiteY28" fmla="*/ 468127 h 604453"/>
                <a:gd name="connsiteX29" fmla="*/ 352324 w 604454"/>
                <a:gd name="connsiteY29" fmla="*/ 468127 h 604453"/>
                <a:gd name="connsiteX30" fmla="*/ 336080 w 604454"/>
                <a:gd name="connsiteY30" fmla="*/ 451884 h 604453"/>
                <a:gd name="connsiteX31" fmla="*/ 336080 w 604454"/>
                <a:gd name="connsiteY31" fmla="*/ 372697 h 604453"/>
                <a:gd name="connsiteX32" fmla="*/ 352324 w 604454"/>
                <a:gd name="connsiteY32" fmla="*/ 356454 h 604453"/>
                <a:gd name="connsiteX33" fmla="*/ 380751 w 604454"/>
                <a:gd name="connsiteY33" fmla="*/ 356454 h 604453"/>
                <a:gd name="connsiteX34" fmla="*/ 380751 w 604454"/>
                <a:gd name="connsiteY34" fmla="*/ 313815 h 604453"/>
                <a:gd name="connsiteX35" fmla="*/ 212225 w 604454"/>
                <a:gd name="connsiteY35" fmla="*/ 313815 h 604453"/>
                <a:gd name="connsiteX36" fmla="*/ 212225 w 604454"/>
                <a:gd name="connsiteY36" fmla="*/ 356454 h 604453"/>
                <a:gd name="connsiteX37" fmla="*/ 241328 w 604454"/>
                <a:gd name="connsiteY37" fmla="*/ 356454 h 604453"/>
                <a:gd name="connsiteX38" fmla="*/ 257571 w 604454"/>
                <a:gd name="connsiteY38" fmla="*/ 372697 h 604453"/>
                <a:gd name="connsiteX39" fmla="*/ 257571 w 604454"/>
                <a:gd name="connsiteY39" fmla="*/ 451884 h 604453"/>
                <a:gd name="connsiteX40" fmla="*/ 241328 w 604454"/>
                <a:gd name="connsiteY40" fmla="*/ 468127 h 604453"/>
                <a:gd name="connsiteX41" fmla="*/ 156727 w 604454"/>
                <a:gd name="connsiteY41" fmla="*/ 468127 h 604453"/>
                <a:gd name="connsiteX42" fmla="*/ 140483 w 604454"/>
                <a:gd name="connsiteY42" fmla="*/ 451884 h 604453"/>
                <a:gd name="connsiteX43" fmla="*/ 140483 w 604454"/>
                <a:gd name="connsiteY43" fmla="*/ 372697 h 604453"/>
                <a:gd name="connsiteX44" fmla="*/ 156727 w 604454"/>
                <a:gd name="connsiteY44" fmla="*/ 356454 h 604453"/>
                <a:gd name="connsiteX45" fmla="*/ 185829 w 604454"/>
                <a:gd name="connsiteY45" fmla="*/ 356454 h 604453"/>
                <a:gd name="connsiteX46" fmla="*/ 185829 w 604454"/>
                <a:gd name="connsiteY46" fmla="*/ 304340 h 604453"/>
                <a:gd name="connsiteX47" fmla="*/ 201396 w 604454"/>
                <a:gd name="connsiteY47" fmla="*/ 287420 h 604453"/>
                <a:gd name="connsiteX48" fmla="*/ 283290 w 604454"/>
                <a:gd name="connsiteY48" fmla="*/ 287420 h 604453"/>
                <a:gd name="connsiteX49" fmla="*/ 283290 w 604454"/>
                <a:gd name="connsiteY49" fmla="*/ 242074 h 604453"/>
                <a:gd name="connsiteX50" fmla="*/ 254187 w 604454"/>
                <a:gd name="connsiteY50" fmla="*/ 242074 h 604453"/>
                <a:gd name="connsiteX51" fmla="*/ 237944 w 604454"/>
                <a:gd name="connsiteY51" fmla="*/ 225831 h 604453"/>
                <a:gd name="connsiteX52" fmla="*/ 237944 w 604454"/>
                <a:gd name="connsiteY52" fmla="*/ 146645 h 604453"/>
                <a:gd name="connsiteX53" fmla="*/ 254187 w 604454"/>
                <a:gd name="connsiteY53" fmla="*/ 130401 h 604453"/>
                <a:gd name="connsiteX54" fmla="*/ 9671 w 604454"/>
                <a:gd name="connsiteY54" fmla="*/ 0 h 604453"/>
                <a:gd name="connsiteX55" fmla="*/ 594783 w 604454"/>
                <a:gd name="connsiteY55" fmla="*/ 0 h 604453"/>
                <a:gd name="connsiteX56" fmla="*/ 603245 w 604454"/>
                <a:gd name="connsiteY56" fmla="*/ 10880 h 604453"/>
                <a:gd name="connsiteX57" fmla="*/ 603245 w 604454"/>
                <a:gd name="connsiteY57" fmla="*/ 71325 h 604453"/>
                <a:gd name="connsiteX58" fmla="*/ 603245 w 604454"/>
                <a:gd name="connsiteY58" fmla="*/ 131772 h 604453"/>
                <a:gd name="connsiteX59" fmla="*/ 593574 w 604454"/>
                <a:gd name="connsiteY59" fmla="*/ 141443 h 604453"/>
                <a:gd name="connsiteX60" fmla="*/ 535546 w 604454"/>
                <a:gd name="connsiteY60" fmla="*/ 141443 h 604453"/>
                <a:gd name="connsiteX61" fmla="*/ 523457 w 604454"/>
                <a:gd name="connsiteY61" fmla="*/ 131772 h 604453"/>
                <a:gd name="connsiteX62" fmla="*/ 523457 w 604454"/>
                <a:gd name="connsiteY62" fmla="*/ 80998 h 604453"/>
                <a:gd name="connsiteX63" fmla="*/ 79788 w 604454"/>
                <a:gd name="connsiteY63" fmla="*/ 80998 h 604453"/>
                <a:gd name="connsiteX64" fmla="*/ 79788 w 604454"/>
                <a:gd name="connsiteY64" fmla="*/ 130563 h 604453"/>
                <a:gd name="connsiteX65" fmla="*/ 70117 w 604454"/>
                <a:gd name="connsiteY65" fmla="*/ 140234 h 604453"/>
                <a:gd name="connsiteX66" fmla="*/ 9671 w 604454"/>
                <a:gd name="connsiteY66" fmla="*/ 140234 h 604453"/>
                <a:gd name="connsiteX67" fmla="*/ 0 w 604454"/>
                <a:gd name="connsiteY67" fmla="*/ 130563 h 604453"/>
                <a:gd name="connsiteX68" fmla="*/ 0 w 604454"/>
                <a:gd name="connsiteY68" fmla="*/ 9671 h 604453"/>
                <a:gd name="connsiteX69" fmla="*/ 9671 w 604454"/>
                <a:gd name="connsiteY69" fmla="*/ 0 h 60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4454" h="604453">
                  <a:moveTo>
                    <a:pt x="9671" y="464219"/>
                  </a:moveTo>
                  <a:lnTo>
                    <a:pt x="68908" y="464219"/>
                  </a:lnTo>
                  <a:cubicBezTo>
                    <a:pt x="77370" y="464219"/>
                    <a:pt x="80997" y="467846"/>
                    <a:pt x="80997" y="473890"/>
                  </a:cubicBezTo>
                  <a:lnTo>
                    <a:pt x="80997" y="524665"/>
                  </a:lnTo>
                  <a:lnTo>
                    <a:pt x="527084" y="524665"/>
                  </a:lnTo>
                  <a:lnTo>
                    <a:pt x="527084" y="476308"/>
                  </a:lnTo>
                  <a:cubicBezTo>
                    <a:pt x="527084" y="470264"/>
                    <a:pt x="530711" y="466637"/>
                    <a:pt x="536755" y="466637"/>
                  </a:cubicBezTo>
                  <a:lnTo>
                    <a:pt x="594783" y="466637"/>
                  </a:lnTo>
                  <a:cubicBezTo>
                    <a:pt x="600827" y="466637"/>
                    <a:pt x="604454" y="470264"/>
                    <a:pt x="604454" y="476308"/>
                  </a:cubicBezTo>
                  <a:lnTo>
                    <a:pt x="604454" y="594782"/>
                  </a:lnTo>
                  <a:cubicBezTo>
                    <a:pt x="604454" y="600826"/>
                    <a:pt x="600827" y="604453"/>
                    <a:pt x="594783" y="604453"/>
                  </a:cubicBezTo>
                  <a:lnTo>
                    <a:pt x="9671" y="604453"/>
                  </a:lnTo>
                  <a:cubicBezTo>
                    <a:pt x="3627" y="604453"/>
                    <a:pt x="0" y="600826"/>
                    <a:pt x="0" y="594782"/>
                  </a:cubicBezTo>
                  <a:lnTo>
                    <a:pt x="0" y="476308"/>
                  </a:lnTo>
                  <a:cubicBezTo>
                    <a:pt x="0" y="467846"/>
                    <a:pt x="3627" y="464219"/>
                    <a:pt x="9671" y="464219"/>
                  </a:cubicBezTo>
                  <a:close/>
                  <a:moveTo>
                    <a:pt x="254187" y="130401"/>
                  </a:moveTo>
                  <a:lnTo>
                    <a:pt x="339465" y="130401"/>
                  </a:lnTo>
                  <a:cubicBezTo>
                    <a:pt x="348264" y="130401"/>
                    <a:pt x="355709" y="137846"/>
                    <a:pt x="355032" y="146645"/>
                  </a:cubicBezTo>
                  <a:lnTo>
                    <a:pt x="355032" y="225831"/>
                  </a:lnTo>
                  <a:cubicBezTo>
                    <a:pt x="355032" y="234629"/>
                    <a:pt x="347587" y="242074"/>
                    <a:pt x="338788" y="242074"/>
                  </a:cubicBezTo>
                  <a:lnTo>
                    <a:pt x="309686" y="242074"/>
                  </a:lnTo>
                  <a:lnTo>
                    <a:pt x="309686" y="287420"/>
                  </a:lnTo>
                  <a:lnTo>
                    <a:pt x="392256" y="287420"/>
                  </a:lnTo>
                  <a:cubicBezTo>
                    <a:pt x="399701" y="287420"/>
                    <a:pt x="407146" y="294188"/>
                    <a:pt x="407146" y="304340"/>
                  </a:cubicBezTo>
                  <a:lnTo>
                    <a:pt x="407146" y="356454"/>
                  </a:lnTo>
                  <a:lnTo>
                    <a:pt x="436925" y="356454"/>
                  </a:lnTo>
                  <a:cubicBezTo>
                    <a:pt x="446401" y="356454"/>
                    <a:pt x="453846" y="363899"/>
                    <a:pt x="453169" y="372697"/>
                  </a:cubicBezTo>
                  <a:lnTo>
                    <a:pt x="453169" y="451884"/>
                  </a:lnTo>
                  <a:cubicBezTo>
                    <a:pt x="453169" y="460682"/>
                    <a:pt x="445724" y="468127"/>
                    <a:pt x="436925" y="468127"/>
                  </a:cubicBezTo>
                  <a:lnTo>
                    <a:pt x="352324" y="468127"/>
                  </a:lnTo>
                  <a:cubicBezTo>
                    <a:pt x="343525" y="468127"/>
                    <a:pt x="336080" y="460682"/>
                    <a:pt x="336080" y="451884"/>
                  </a:cubicBezTo>
                  <a:lnTo>
                    <a:pt x="336080" y="372697"/>
                  </a:lnTo>
                  <a:cubicBezTo>
                    <a:pt x="336080" y="363899"/>
                    <a:pt x="343525" y="356454"/>
                    <a:pt x="352324" y="356454"/>
                  </a:cubicBezTo>
                  <a:lnTo>
                    <a:pt x="380751" y="356454"/>
                  </a:lnTo>
                  <a:lnTo>
                    <a:pt x="380751" y="313815"/>
                  </a:lnTo>
                  <a:lnTo>
                    <a:pt x="212225" y="313815"/>
                  </a:lnTo>
                  <a:lnTo>
                    <a:pt x="212225" y="356454"/>
                  </a:lnTo>
                  <a:lnTo>
                    <a:pt x="241328" y="356454"/>
                  </a:lnTo>
                  <a:cubicBezTo>
                    <a:pt x="250127" y="356454"/>
                    <a:pt x="257571" y="363899"/>
                    <a:pt x="257571" y="372697"/>
                  </a:cubicBezTo>
                  <a:lnTo>
                    <a:pt x="257571" y="451884"/>
                  </a:lnTo>
                  <a:cubicBezTo>
                    <a:pt x="257571" y="460682"/>
                    <a:pt x="250127" y="468127"/>
                    <a:pt x="241328" y="468127"/>
                  </a:cubicBezTo>
                  <a:lnTo>
                    <a:pt x="156727" y="468127"/>
                  </a:lnTo>
                  <a:cubicBezTo>
                    <a:pt x="147928" y="468127"/>
                    <a:pt x="140483" y="460682"/>
                    <a:pt x="140483" y="451884"/>
                  </a:cubicBezTo>
                  <a:lnTo>
                    <a:pt x="140483" y="372697"/>
                  </a:lnTo>
                  <a:cubicBezTo>
                    <a:pt x="140483" y="363899"/>
                    <a:pt x="147928" y="356454"/>
                    <a:pt x="156727" y="356454"/>
                  </a:cubicBezTo>
                  <a:lnTo>
                    <a:pt x="185829" y="356454"/>
                  </a:lnTo>
                  <a:lnTo>
                    <a:pt x="185829" y="304340"/>
                  </a:lnTo>
                  <a:cubicBezTo>
                    <a:pt x="185829" y="294188"/>
                    <a:pt x="193274" y="287420"/>
                    <a:pt x="201396" y="287420"/>
                  </a:cubicBezTo>
                  <a:lnTo>
                    <a:pt x="283290" y="287420"/>
                  </a:lnTo>
                  <a:lnTo>
                    <a:pt x="283290" y="242074"/>
                  </a:lnTo>
                  <a:lnTo>
                    <a:pt x="254187" y="242074"/>
                  </a:lnTo>
                  <a:cubicBezTo>
                    <a:pt x="245389" y="242074"/>
                    <a:pt x="237944" y="234629"/>
                    <a:pt x="237944" y="225831"/>
                  </a:cubicBezTo>
                  <a:lnTo>
                    <a:pt x="237944" y="146645"/>
                  </a:lnTo>
                  <a:cubicBezTo>
                    <a:pt x="237944" y="137846"/>
                    <a:pt x="245389" y="130401"/>
                    <a:pt x="254187" y="130401"/>
                  </a:cubicBezTo>
                  <a:close/>
                  <a:moveTo>
                    <a:pt x="9671" y="0"/>
                  </a:moveTo>
                  <a:lnTo>
                    <a:pt x="594783" y="0"/>
                  </a:lnTo>
                  <a:cubicBezTo>
                    <a:pt x="600827" y="0"/>
                    <a:pt x="604454" y="3627"/>
                    <a:pt x="603245" y="10880"/>
                  </a:cubicBezTo>
                  <a:lnTo>
                    <a:pt x="603245" y="71325"/>
                  </a:lnTo>
                  <a:lnTo>
                    <a:pt x="603245" y="131772"/>
                  </a:lnTo>
                  <a:cubicBezTo>
                    <a:pt x="603245" y="137816"/>
                    <a:pt x="599619" y="141443"/>
                    <a:pt x="593574" y="141443"/>
                  </a:cubicBezTo>
                  <a:lnTo>
                    <a:pt x="535546" y="141443"/>
                  </a:lnTo>
                  <a:cubicBezTo>
                    <a:pt x="527084" y="141443"/>
                    <a:pt x="523457" y="137816"/>
                    <a:pt x="523457" y="131772"/>
                  </a:cubicBezTo>
                  <a:lnTo>
                    <a:pt x="523457" y="80998"/>
                  </a:lnTo>
                  <a:lnTo>
                    <a:pt x="79788" y="80998"/>
                  </a:lnTo>
                  <a:lnTo>
                    <a:pt x="79788" y="130563"/>
                  </a:lnTo>
                  <a:cubicBezTo>
                    <a:pt x="79788" y="136607"/>
                    <a:pt x="76161" y="140234"/>
                    <a:pt x="70117" y="140234"/>
                  </a:cubicBezTo>
                  <a:lnTo>
                    <a:pt x="9671" y="140234"/>
                  </a:lnTo>
                  <a:cubicBezTo>
                    <a:pt x="3627" y="140234"/>
                    <a:pt x="0" y="136607"/>
                    <a:pt x="0" y="130563"/>
                  </a:cubicBezTo>
                  <a:lnTo>
                    <a:pt x="0" y="9671"/>
                  </a:lnTo>
                  <a:cubicBezTo>
                    <a:pt x="0" y="3627"/>
                    <a:pt x="3627" y="0"/>
                    <a:pt x="9671" y="0"/>
                  </a:cubicBezTo>
                  <a:close/>
                </a:path>
              </a:pathLst>
            </a:custGeom>
            <a:solidFill>
              <a:srgbClr val="0078D4"/>
            </a:solidFill>
            <a:ln w="12002" cap="flat">
              <a:noFill/>
              <a:prstDash val="solid"/>
              <a:miter/>
            </a:ln>
          </p:spPr>
          <p:txBody>
            <a:bodyPr rtlCol="0" anchor="ctr"/>
            <a:lstStyle/>
            <a:p>
              <a:endParaRPr lang="en-IN" sz="1730"/>
            </a:p>
          </p:txBody>
        </p:sp>
        <p:sp>
          <p:nvSpPr>
            <p:cNvPr id="44" name="TextBox 43">
              <a:extLst>
                <a:ext uri="{FF2B5EF4-FFF2-40B4-BE49-F238E27FC236}">
                  <a16:creationId xmlns:a16="http://schemas.microsoft.com/office/drawing/2014/main" id="{69FE0CF1-175E-46B8-8DD1-2324F955DBCA}"/>
                </a:ext>
              </a:extLst>
            </p:cNvPr>
            <p:cNvSpPr txBox="1">
              <a:spLocks/>
            </p:cNvSpPr>
            <p:nvPr/>
          </p:nvSpPr>
          <p:spPr>
            <a:xfrm>
              <a:off x="9453706" y="3604703"/>
              <a:ext cx="1041877" cy="306868"/>
            </a:xfrm>
            <a:prstGeom prst="rect">
              <a:avLst/>
            </a:prstGeom>
            <a:noFill/>
          </p:spPr>
          <p:txBody>
            <a:bodyPr wrap="square" lIns="0" tIns="89642" rIns="0" bIns="0" rtlCol="0">
              <a:spAutoFit/>
            </a:bodyPr>
            <a:lstStyle/>
            <a:p>
              <a:pPr algn="ctr">
                <a:lnSpc>
                  <a:spcPct val="90000"/>
                </a:lnSpc>
                <a:spcAft>
                  <a:spcPts val="588"/>
                </a:spcAft>
              </a:pPr>
              <a:r>
                <a:rPr lang="en-US" sz="1100" dirty="0"/>
                <a:t>Runbooks</a:t>
              </a:r>
            </a:p>
          </p:txBody>
        </p:sp>
        <p:pic>
          <p:nvPicPr>
            <p:cNvPr id="10" name="Picture 9" descr="Icon of Azure automation">
              <a:extLst>
                <a:ext uri="{FF2B5EF4-FFF2-40B4-BE49-F238E27FC236}">
                  <a16:creationId xmlns:a16="http://schemas.microsoft.com/office/drawing/2014/main" id="{23CC620F-4243-4622-A232-EEE16721DB8F}"/>
                </a:ext>
              </a:extLst>
            </p:cNvPr>
            <p:cNvPicPr>
              <a:picLocks noChangeAspect="1"/>
            </p:cNvPicPr>
            <p:nvPr/>
          </p:nvPicPr>
          <p:blipFill>
            <a:blip r:embed="rId4"/>
            <a:stretch>
              <a:fillRect/>
            </a:stretch>
          </p:blipFill>
          <p:spPr>
            <a:xfrm>
              <a:off x="10575062" y="3737329"/>
              <a:ext cx="580644" cy="525780"/>
            </a:xfrm>
            <a:prstGeom prst="rect">
              <a:avLst/>
            </a:prstGeom>
          </p:spPr>
        </p:pic>
        <p:sp>
          <p:nvSpPr>
            <p:cNvPr id="54" name="Rectangle 53">
              <a:extLst>
                <a:ext uri="{FF2B5EF4-FFF2-40B4-BE49-F238E27FC236}">
                  <a16:creationId xmlns:a16="http://schemas.microsoft.com/office/drawing/2014/main" id="{DEDE5E83-0C7F-45B1-9FFF-1BA3B4E02AB3}"/>
                </a:ext>
              </a:extLst>
            </p:cNvPr>
            <p:cNvSpPr/>
            <p:nvPr/>
          </p:nvSpPr>
          <p:spPr bwMode="auto">
            <a:xfrm>
              <a:off x="8701958" y="4619061"/>
              <a:ext cx="2530565" cy="1623662"/>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400" dirty="0">
                  <a:solidFill>
                    <a:schemeClr val="tx1"/>
                  </a:solidFill>
                  <a:cs typeface="Segoe UI" pitchFamily="34" charset="0"/>
                </a:rPr>
                <a:t>Azure Resources</a:t>
              </a:r>
            </a:p>
          </p:txBody>
        </p:sp>
        <p:sp>
          <p:nvSpPr>
            <p:cNvPr id="154" name="Freeform 250" descr="Icon of SQL icon">
              <a:extLst>
                <a:ext uri="{FF2B5EF4-FFF2-40B4-BE49-F238E27FC236}">
                  <a16:creationId xmlns:a16="http://schemas.microsoft.com/office/drawing/2014/main" id="{2F859D8C-F9D7-4CF8-8B0F-E27103F2529A}"/>
                </a:ext>
              </a:extLst>
            </p:cNvPr>
            <p:cNvSpPr>
              <a:spLocks/>
            </p:cNvSpPr>
            <p:nvPr/>
          </p:nvSpPr>
          <p:spPr bwMode="auto">
            <a:xfrm>
              <a:off x="9045856" y="5072309"/>
              <a:ext cx="407850" cy="428873"/>
            </a:xfrm>
            <a:custGeom>
              <a:avLst/>
              <a:gdLst>
                <a:gd name="connsiteX0" fmla="*/ 4186166 w 5890404"/>
                <a:gd name="connsiteY0" fmla="*/ 3780143 h 6194016"/>
                <a:gd name="connsiteX1" fmla="*/ 3959017 w 5890404"/>
                <a:gd name="connsiteY1" fmla="*/ 3799352 h 6194016"/>
                <a:gd name="connsiteX2" fmla="*/ 3093294 w 5890404"/>
                <a:gd name="connsiteY2" fmla="*/ 4539787 h 6194016"/>
                <a:gd name="connsiteX3" fmla="*/ 2987349 w 5890404"/>
                <a:gd name="connsiteY3" fmla="*/ 4594409 h 6194016"/>
                <a:gd name="connsiteX4" fmla="*/ 2787567 w 5890404"/>
                <a:gd name="connsiteY4" fmla="*/ 4554960 h 6194016"/>
                <a:gd name="connsiteX5" fmla="*/ 2012654 w 5890404"/>
                <a:gd name="connsiteY5" fmla="*/ 5331809 h 6194016"/>
                <a:gd name="connsiteX6" fmla="*/ 2720973 w 5890404"/>
                <a:gd name="connsiteY6" fmla="*/ 6044933 h 6194016"/>
                <a:gd name="connsiteX7" fmla="*/ 4034692 w 5890404"/>
                <a:gd name="connsiteY7" fmla="*/ 6044933 h 6194016"/>
                <a:gd name="connsiteX8" fmla="*/ 5366573 w 5890404"/>
                <a:gd name="connsiteY8" fmla="*/ 6044933 h 6194016"/>
                <a:gd name="connsiteX9" fmla="*/ 5726786 w 5890404"/>
                <a:gd name="connsiteY9" fmla="*/ 5780925 h 6194016"/>
                <a:gd name="connsiteX10" fmla="*/ 5303006 w 5890404"/>
                <a:gd name="connsiteY10" fmla="*/ 5301463 h 6194016"/>
                <a:gd name="connsiteX11" fmla="*/ 5236412 w 5890404"/>
                <a:gd name="connsiteY11" fmla="*/ 5225599 h 6194016"/>
                <a:gd name="connsiteX12" fmla="*/ 5266682 w 5890404"/>
                <a:gd name="connsiteY12" fmla="*/ 4733999 h 6194016"/>
                <a:gd name="connsiteX13" fmla="*/ 4186166 w 5890404"/>
                <a:gd name="connsiteY13" fmla="*/ 3780143 h 6194016"/>
                <a:gd name="connsiteX14" fmla="*/ 4232375 w 5890404"/>
                <a:gd name="connsiteY14" fmla="*/ 3635458 h 6194016"/>
                <a:gd name="connsiteX15" fmla="*/ 4994365 w 5890404"/>
                <a:gd name="connsiteY15" fmla="*/ 3954642 h 6194016"/>
                <a:gd name="connsiteX16" fmla="*/ 5427180 w 5890404"/>
                <a:gd name="connsiteY16" fmla="*/ 4974195 h 6194016"/>
                <a:gd name="connsiteX17" fmla="*/ 5415073 w 5890404"/>
                <a:gd name="connsiteY17" fmla="*/ 5086467 h 6194016"/>
                <a:gd name="connsiteX18" fmla="*/ 5466527 w 5890404"/>
                <a:gd name="connsiteY18" fmla="*/ 5159292 h 6194016"/>
                <a:gd name="connsiteX19" fmla="*/ 5878155 w 5890404"/>
                <a:gd name="connsiteY19" fmla="*/ 5571968 h 6194016"/>
                <a:gd name="connsiteX20" fmla="*/ 5557327 w 5890404"/>
                <a:gd name="connsiteY20" fmla="*/ 6175810 h 6194016"/>
                <a:gd name="connsiteX21" fmla="*/ 5439287 w 5890404"/>
                <a:gd name="connsiteY21" fmla="*/ 6194016 h 6194016"/>
                <a:gd name="connsiteX22" fmla="*/ 4077281 w 5890404"/>
                <a:gd name="connsiteY22" fmla="*/ 6194016 h 6194016"/>
                <a:gd name="connsiteX23" fmla="*/ 2757649 w 5890404"/>
                <a:gd name="connsiteY23" fmla="*/ 6194016 h 6194016"/>
                <a:gd name="connsiteX24" fmla="*/ 1867806 w 5890404"/>
                <a:gd name="connsiteY24" fmla="*/ 5417214 h 6194016"/>
                <a:gd name="connsiteX25" fmla="*/ 2902930 w 5890404"/>
                <a:gd name="connsiteY25" fmla="*/ 4424971 h 6194016"/>
                <a:gd name="connsiteX26" fmla="*/ 3005837 w 5890404"/>
                <a:gd name="connsiteY26" fmla="*/ 4373387 h 6194016"/>
                <a:gd name="connsiteX27" fmla="*/ 3968321 w 5890404"/>
                <a:gd name="connsiteY27" fmla="*/ 3651204 h 6194016"/>
                <a:gd name="connsiteX28" fmla="*/ 4110728 w 5890404"/>
                <a:gd name="connsiteY28" fmla="*/ 3636115 h 6194016"/>
                <a:gd name="connsiteX29" fmla="*/ 4232375 w 5890404"/>
                <a:gd name="connsiteY29" fmla="*/ 3635458 h 6194016"/>
                <a:gd name="connsiteX30" fmla="*/ 2072701 w 5890404"/>
                <a:gd name="connsiteY30" fmla="*/ 2636288 h 6194016"/>
                <a:gd name="connsiteX31" fmla="*/ 2242305 w 5890404"/>
                <a:gd name="connsiteY31" fmla="*/ 2760700 h 6194016"/>
                <a:gd name="connsiteX32" fmla="*/ 2245334 w 5890404"/>
                <a:gd name="connsiteY32" fmla="*/ 3091454 h 6194016"/>
                <a:gd name="connsiteX33" fmla="*/ 2066644 w 5890404"/>
                <a:gd name="connsiteY33" fmla="*/ 3212832 h 6194016"/>
                <a:gd name="connsiteX34" fmla="*/ 1894012 w 5890404"/>
                <a:gd name="connsiteY34" fmla="*/ 3082351 h 6194016"/>
                <a:gd name="connsiteX35" fmla="*/ 1866754 w 5890404"/>
                <a:gd name="connsiteY35" fmla="*/ 2933663 h 6194016"/>
                <a:gd name="connsiteX36" fmla="*/ 1890983 w 5890404"/>
                <a:gd name="connsiteY36" fmla="*/ 2775872 h 6194016"/>
                <a:gd name="connsiteX37" fmla="*/ 2072701 w 5890404"/>
                <a:gd name="connsiteY37" fmla="*/ 2636288 h 6194016"/>
                <a:gd name="connsiteX38" fmla="*/ 2844589 w 5890404"/>
                <a:gd name="connsiteY38" fmla="*/ 2379114 h 6194016"/>
                <a:gd name="connsiteX39" fmla="*/ 2777978 w 5890404"/>
                <a:gd name="connsiteY39" fmla="*/ 2451970 h 6194016"/>
                <a:gd name="connsiteX40" fmla="*/ 2777978 w 5890404"/>
                <a:gd name="connsiteY40" fmla="*/ 2925535 h 6194016"/>
                <a:gd name="connsiteX41" fmla="*/ 2777978 w 5890404"/>
                <a:gd name="connsiteY41" fmla="*/ 3402136 h 6194016"/>
                <a:gd name="connsiteX42" fmla="*/ 2847617 w 5890404"/>
                <a:gd name="connsiteY42" fmla="*/ 3474992 h 6194016"/>
                <a:gd name="connsiteX43" fmla="*/ 3298755 w 5890404"/>
                <a:gd name="connsiteY43" fmla="*/ 3471956 h 6194016"/>
                <a:gd name="connsiteX44" fmla="*/ 3486477 w 5890404"/>
                <a:gd name="connsiteY44" fmla="*/ 3274637 h 6194016"/>
                <a:gd name="connsiteX45" fmla="*/ 3435005 w 5890404"/>
                <a:gd name="connsiteY45" fmla="*/ 3219995 h 6194016"/>
                <a:gd name="connsiteX46" fmla="*/ 3198839 w 5890404"/>
                <a:gd name="connsiteY46" fmla="*/ 3219995 h 6194016"/>
                <a:gd name="connsiteX47" fmla="*/ 3101950 w 5890404"/>
                <a:gd name="connsiteY47" fmla="*/ 3122854 h 6194016"/>
                <a:gd name="connsiteX48" fmla="*/ 3104978 w 5890404"/>
                <a:gd name="connsiteY48" fmla="*/ 2451970 h 6194016"/>
                <a:gd name="connsiteX49" fmla="*/ 3032311 w 5890404"/>
                <a:gd name="connsiteY49" fmla="*/ 2379114 h 6194016"/>
                <a:gd name="connsiteX50" fmla="*/ 2844589 w 5890404"/>
                <a:gd name="connsiteY50" fmla="*/ 2379114 h 6194016"/>
                <a:gd name="connsiteX51" fmla="*/ 1099000 w 5890404"/>
                <a:gd name="connsiteY51" fmla="*/ 2359054 h 6194016"/>
                <a:gd name="connsiteX52" fmla="*/ 864961 w 5890404"/>
                <a:gd name="connsiteY52" fmla="*/ 2400408 h 6194016"/>
                <a:gd name="connsiteX53" fmla="*/ 643798 w 5890404"/>
                <a:gd name="connsiteY53" fmla="*/ 2661433 h 6194016"/>
                <a:gd name="connsiteX54" fmla="*/ 816487 w 5890404"/>
                <a:gd name="connsiteY54" fmla="*/ 2995301 h 6194016"/>
                <a:gd name="connsiteX55" fmla="*/ 992205 w 5890404"/>
                <a:gd name="connsiteY55" fmla="*/ 3077251 h 6194016"/>
                <a:gd name="connsiteX56" fmla="*/ 1074005 w 5890404"/>
                <a:gd name="connsiteY56" fmla="*/ 3186517 h 6194016"/>
                <a:gd name="connsiteX57" fmla="*/ 943731 w 5890404"/>
                <a:gd name="connsiteY57" fmla="*/ 3253291 h 6194016"/>
                <a:gd name="connsiteX58" fmla="*/ 871020 w 5890404"/>
                <a:gd name="connsiteY58" fmla="*/ 3238115 h 6194016"/>
                <a:gd name="connsiteX59" fmla="*/ 704391 w 5890404"/>
                <a:gd name="connsiteY59" fmla="*/ 3171341 h 6194016"/>
                <a:gd name="connsiteX60" fmla="*/ 655917 w 5890404"/>
                <a:gd name="connsiteY60" fmla="*/ 3198658 h 6194016"/>
                <a:gd name="connsiteX61" fmla="*/ 655917 w 5890404"/>
                <a:gd name="connsiteY61" fmla="*/ 3295783 h 6194016"/>
                <a:gd name="connsiteX62" fmla="*/ 655917 w 5890404"/>
                <a:gd name="connsiteY62" fmla="*/ 3386838 h 6194016"/>
                <a:gd name="connsiteX63" fmla="*/ 704391 w 5890404"/>
                <a:gd name="connsiteY63" fmla="*/ 3453612 h 6194016"/>
                <a:gd name="connsiteX64" fmla="*/ 1222457 w 5890404"/>
                <a:gd name="connsiteY64" fmla="*/ 3450577 h 6194016"/>
                <a:gd name="connsiteX65" fmla="*/ 1440590 w 5890404"/>
                <a:gd name="connsiteY65" fmla="*/ 3183482 h 6194016"/>
                <a:gd name="connsiteX66" fmla="*/ 1292138 w 5890404"/>
                <a:gd name="connsiteY66" fmla="*/ 2879965 h 6194016"/>
                <a:gd name="connsiteX67" fmla="*/ 1052798 w 5890404"/>
                <a:gd name="connsiteY67" fmla="*/ 2761593 h 6194016"/>
                <a:gd name="connsiteX68" fmla="*/ 995235 w 5890404"/>
                <a:gd name="connsiteY68" fmla="*/ 2673573 h 6194016"/>
                <a:gd name="connsiteX69" fmla="*/ 1077035 w 5890404"/>
                <a:gd name="connsiteY69" fmla="*/ 2606800 h 6194016"/>
                <a:gd name="connsiteX70" fmla="*/ 1331524 w 5890404"/>
                <a:gd name="connsiteY70" fmla="*/ 2652327 h 6194016"/>
                <a:gd name="connsiteX71" fmla="*/ 1383027 w 5890404"/>
                <a:gd name="connsiteY71" fmla="*/ 2618940 h 6194016"/>
                <a:gd name="connsiteX72" fmla="*/ 1383027 w 5890404"/>
                <a:gd name="connsiteY72" fmla="*/ 2448971 h 6194016"/>
                <a:gd name="connsiteX73" fmla="*/ 1337583 w 5890404"/>
                <a:gd name="connsiteY73" fmla="*/ 2388268 h 6194016"/>
                <a:gd name="connsiteX74" fmla="*/ 1099000 w 5890404"/>
                <a:gd name="connsiteY74" fmla="*/ 2359054 h 6194016"/>
                <a:gd name="connsiteX75" fmla="*/ 2068848 w 5890404"/>
                <a:gd name="connsiteY75" fmla="*/ 2354435 h 6194016"/>
                <a:gd name="connsiteX76" fmla="*/ 1779604 w 5890404"/>
                <a:gd name="connsiteY76" fmla="*/ 2442114 h 6194016"/>
                <a:gd name="connsiteX77" fmla="*/ 1522498 w 5890404"/>
                <a:gd name="connsiteY77" fmla="*/ 2891519 h 6194016"/>
                <a:gd name="connsiteX78" fmla="*/ 1973190 w 5890404"/>
                <a:gd name="connsiteY78" fmla="*/ 3483640 h 6194016"/>
                <a:gd name="connsiteX79" fmla="*/ 2066958 w 5890404"/>
                <a:gd name="connsiteY79" fmla="*/ 3532224 h 6194016"/>
                <a:gd name="connsiteX80" fmla="*/ 2236345 w 5890404"/>
                <a:gd name="connsiteY80" fmla="*/ 3714415 h 6194016"/>
                <a:gd name="connsiteX81" fmla="*/ 2296841 w 5890404"/>
                <a:gd name="connsiteY81" fmla="*/ 3750853 h 6194016"/>
                <a:gd name="connsiteX82" fmla="*/ 2674938 w 5890404"/>
                <a:gd name="connsiteY82" fmla="*/ 3750853 h 6194016"/>
                <a:gd name="connsiteX83" fmla="*/ 2638641 w 5890404"/>
                <a:gd name="connsiteY83" fmla="*/ 3717452 h 6194016"/>
                <a:gd name="connsiteX84" fmla="*/ 2360361 w 5890404"/>
                <a:gd name="connsiteY84" fmla="*/ 3477567 h 6194016"/>
                <a:gd name="connsiteX85" fmla="*/ 2360361 w 5890404"/>
                <a:gd name="connsiteY85" fmla="*/ 3413800 h 6194016"/>
                <a:gd name="connsiteX86" fmla="*/ 2617467 w 5890404"/>
                <a:gd name="connsiteY86" fmla="*/ 2903665 h 6194016"/>
                <a:gd name="connsiteX87" fmla="*/ 2360361 w 5890404"/>
                <a:gd name="connsiteY87" fmla="*/ 2433005 h 6194016"/>
                <a:gd name="connsiteX88" fmla="*/ 2068848 w 5890404"/>
                <a:gd name="connsiteY88" fmla="*/ 2354435 h 6194016"/>
                <a:gd name="connsiteX89" fmla="*/ 1839934 w 5890404"/>
                <a:gd name="connsiteY89" fmla="*/ 304939 h 6194016"/>
                <a:gd name="connsiteX90" fmla="*/ 1631051 w 5890404"/>
                <a:gd name="connsiteY90" fmla="*/ 317839 h 6194016"/>
                <a:gd name="connsiteX91" fmla="*/ 883311 w 5890404"/>
                <a:gd name="connsiteY91" fmla="*/ 478698 h 6194016"/>
                <a:gd name="connsiteX92" fmla="*/ 662319 w 5890404"/>
                <a:gd name="connsiteY92" fmla="*/ 612242 h 6194016"/>
                <a:gd name="connsiteX93" fmla="*/ 668373 w 5890404"/>
                <a:gd name="connsiteY93" fmla="*/ 885399 h 6194016"/>
                <a:gd name="connsiteX94" fmla="*/ 895420 w 5890404"/>
                <a:gd name="connsiteY94" fmla="*/ 1015908 h 6194016"/>
                <a:gd name="connsiteX95" fmla="*/ 1688570 w 5890404"/>
                <a:gd name="connsiteY95" fmla="*/ 1176768 h 6194016"/>
                <a:gd name="connsiteX96" fmla="*/ 2378791 w 5890404"/>
                <a:gd name="connsiteY96" fmla="*/ 1176768 h 6194016"/>
                <a:gd name="connsiteX97" fmla="*/ 3184050 w 5890404"/>
                <a:gd name="connsiteY97" fmla="*/ 1025013 h 6194016"/>
                <a:gd name="connsiteX98" fmla="*/ 3417151 w 5890404"/>
                <a:gd name="connsiteY98" fmla="*/ 897540 h 6194016"/>
                <a:gd name="connsiteX99" fmla="*/ 3423206 w 5890404"/>
                <a:gd name="connsiteY99" fmla="*/ 600101 h 6194016"/>
                <a:gd name="connsiteX100" fmla="*/ 3341469 w 5890404"/>
                <a:gd name="connsiteY100" fmla="*/ 539400 h 6194016"/>
                <a:gd name="connsiteX101" fmla="*/ 3059931 w 5890404"/>
                <a:gd name="connsiteY101" fmla="*/ 424067 h 6194016"/>
                <a:gd name="connsiteX102" fmla="*/ 2048817 w 5890404"/>
                <a:gd name="connsiteY102" fmla="*/ 305698 h 6194016"/>
                <a:gd name="connsiteX103" fmla="*/ 1839934 w 5890404"/>
                <a:gd name="connsiteY103" fmla="*/ 304939 h 6194016"/>
                <a:gd name="connsiteX104" fmla="*/ 2089427 w 5890404"/>
                <a:gd name="connsiteY104" fmla="*/ 172 h 6194016"/>
                <a:gd name="connsiteX105" fmla="*/ 3023073 w 5890404"/>
                <a:gd name="connsiteY105" fmla="*/ 108163 h 6194016"/>
                <a:gd name="connsiteX106" fmla="*/ 3831041 w 5890404"/>
                <a:gd name="connsiteY106" fmla="*/ 439012 h 6194016"/>
                <a:gd name="connsiteX107" fmla="*/ 4003529 w 5890404"/>
                <a:gd name="connsiteY107" fmla="*/ 596849 h 6194016"/>
                <a:gd name="connsiteX108" fmla="*/ 4097338 w 5890404"/>
                <a:gd name="connsiteY108" fmla="*/ 845744 h 6194016"/>
                <a:gd name="connsiteX109" fmla="*/ 4097338 w 5890404"/>
                <a:gd name="connsiteY109" fmla="*/ 3413620 h 6194016"/>
                <a:gd name="connsiteX110" fmla="*/ 4015633 w 5890404"/>
                <a:gd name="connsiteY110" fmla="*/ 3507715 h 6194016"/>
                <a:gd name="connsiteX111" fmla="*/ 2932290 w 5890404"/>
                <a:gd name="connsiteY111" fmla="*/ 4214943 h 6194016"/>
                <a:gd name="connsiteX112" fmla="*/ 2820324 w 5890404"/>
                <a:gd name="connsiteY112" fmla="*/ 4275650 h 6194016"/>
                <a:gd name="connsiteX113" fmla="*/ 1818686 w 5890404"/>
                <a:gd name="connsiteY113" fmla="*/ 4876642 h 6194016"/>
                <a:gd name="connsiteX114" fmla="*/ 1730929 w 5890404"/>
                <a:gd name="connsiteY114" fmla="*/ 5404787 h 6194016"/>
                <a:gd name="connsiteX115" fmla="*/ 1676459 w 5890404"/>
                <a:gd name="connsiteY115" fmla="*/ 5465493 h 6194016"/>
                <a:gd name="connsiteX116" fmla="*/ 335897 w 5890404"/>
                <a:gd name="connsiteY116" fmla="*/ 5092149 h 6194016"/>
                <a:gd name="connsiteX117" fmla="*/ 154331 w 5890404"/>
                <a:gd name="connsiteY117" fmla="*/ 4952525 h 6194016"/>
                <a:gd name="connsiteX118" fmla="*/ 0 w 5890404"/>
                <a:gd name="connsiteY118" fmla="*/ 4603464 h 6194016"/>
                <a:gd name="connsiteX119" fmla="*/ 3026 w 5890404"/>
                <a:gd name="connsiteY119" fmla="*/ 2733710 h 6194016"/>
                <a:gd name="connsiteX120" fmla="*/ 0 w 5890404"/>
                <a:gd name="connsiteY120" fmla="*/ 863956 h 6194016"/>
                <a:gd name="connsiteX121" fmla="*/ 160383 w 5890404"/>
                <a:gd name="connsiteY121" fmla="*/ 511860 h 6194016"/>
                <a:gd name="connsiteX122" fmla="*/ 856386 w 5890404"/>
                <a:gd name="connsiteY122" fmla="*/ 159763 h 6194016"/>
                <a:gd name="connsiteX123" fmla="*/ 1773294 w 5890404"/>
                <a:gd name="connsiteY123" fmla="*/ 7998 h 6194016"/>
                <a:gd name="connsiteX124" fmla="*/ 2089427 w 5890404"/>
                <a:gd name="connsiteY124" fmla="*/ 172 h 619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890404" h="6194016">
                  <a:moveTo>
                    <a:pt x="4186166" y="3780143"/>
                  </a:moveTo>
                  <a:cubicBezTo>
                    <a:pt x="4111123" y="3778395"/>
                    <a:pt x="4035070" y="3784559"/>
                    <a:pt x="3959017" y="3799352"/>
                  </a:cubicBezTo>
                  <a:cubicBezTo>
                    <a:pt x="3532209" y="3884320"/>
                    <a:pt x="3247671" y="4136189"/>
                    <a:pt x="3093294" y="4539787"/>
                  </a:cubicBezTo>
                  <a:cubicBezTo>
                    <a:pt x="3066051" y="4618686"/>
                    <a:pt x="3066051" y="4618686"/>
                    <a:pt x="2987349" y="4594409"/>
                  </a:cubicBezTo>
                  <a:cubicBezTo>
                    <a:pt x="2923782" y="4573167"/>
                    <a:pt x="2857188" y="4557994"/>
                    <a:pt x="2787567" y="4554960"/>
                  </a:cubicBezTo>
                  <a:cubicBezTo>
                    <a:pt x="2336543" y="4548891"/>
                    <a:pt x="2006600" y="4879659"/>
                    <a:pt x="2012654" y="5331809"/>
                  </a:cubicBezTo>
                  <a:cubicBezTo>
                    <a:pt x="2018708" y="5714165"/>
                    <a:pt x="2339570" y="6041898"/>
                    <a:pt x="2720973" y="6044933"/>
                  </a:cubicBezTo>
                  <a:cubicBezTo>
                    <a:pt x="3159888" y="6047967"/>
                    <a:pt x="3595776" y="6044933"/>
                    <a:pt x="4034692" y="6044933"/>
                  </a:cubicBezTo>
                  <a:cubicBezTo>
                    <a:pt x="4479661" y="6044933"/>
                    <a:pt x="4921603" y="6044933"/>
                    <a:pt x="5366573" y="6044933"/>
                  </a:cubicBezTo>
                  <a:cubicBezTo>
                    <a:pt x="5536085" y="6044933"/>
                    <a:pt x="5678354" y="5938723"/>
                    <a:pt x="5726786" y="5780925"/>
                  </a:cubicBezTo>
                  <a:cubicBezTo>
                    <a:pt x="5805488" y="5513883"/>
                    <a:pt x="5581490" y="5258980"/>
                    <a:pt x="5303006" y="5301463"/>
                  </a:cubicBezTo>
                  <a:cubicBezTo>
                    <a:pt x="5221277" y="5313602"/>
                    <a:pt x="5215223" y="5307533"/>
                    <a:pt x="5236412" y="5225599"/>
                  </a:cubicBezTo>
                  <a:cubicBezTo>
                    <a:pt x="5281817" y="5064767"/>
                    <a:pt x="5293925" y="4900901"/>
                    <a:pt x="5266682" y="4733999"/>
                  </a:cubicBezTo>
                  <a:cubicBezTo>
                    <a:pt x="5187223" y="4192329"/>
                    <a:pt x="4711463" y="3792382"/>
                    <a:pt x="4186166" y="3780143"/>
                  </a:cubicBezTo>
                  <a:close/>
                  <a:moveTo>
                    <a:pt x="4232375" y="3635458"/>
                  </a:moveTo>
                  <a:cubicBezTo>
                    <a:pt x="4512874" y="3647544"/>
                    <a:pt x="4769587" y="3754847"/>
                    <a:pt x="4994365" y="3954642"/>
                  </a:cubicBezTo>
                  <a:cubicBezTo>
                    <a:pt x="5297033" y="4224702"/>
                    <a:pt x="5439287" y="4567587"/>
                    <a:pt x="5427180" y="4974195"/>
                  </a:cubicBezTo>
                  <a:cubicBezTo>
                    <a:pt x="5427180" y="5010607"/>
                    <a:pt x="5424153" y="5050054"/>
                    <a:pt x="5415073" y="5086467"/>
                  </a:cubicBezTo>
                  <a:cubicBezTo>
                    <a:pt x="5402967" y="5135017"/>
                    <a:pt x="5421127" y="5150189"/>
                    <a:pt x="5466527" y="5159292"/>
                  </a:cubicBezTo>
                  <a:cubicBezTo>
                    <a:pt x="5690501" y="5210876"/>
                    <a:pt x="5829728" y="5350458"/>
                    <a:pt x="5878155" y="5571968"/>
                  </a:cubicBezTo>
                  <a:cubicBezTo>
                    <a:pt x="5935662" y="5811684"/>
                    <a:pt x="5784328" y="6084778"/>
                    <a:pt x="5557327" y="6175810"/>
                  </a:cubicBezTo>
                  <a:cubicBezTo>
                    <a:pt x="5517980" y="6190982"/>
                    <a:pt x="5478634" y="6194016"/>
                    <a:pt x="5439287" y="6194016"/>
                  </a:cubicBezTo>
                  <a:cubicBezTo>
                    <a:pt x="4985285" y="6194016"/>
                    <a:pt x="4531283" y="6194016"/>
                    <a:pt x="4077281" y="6194016"/>
                  </a:cubicBezTo>
                  <a:cubicBezTo>
                    <a:pt x="3635386" y="6194016"/>
                    <a:pt x="3196518" y="6194016"/>
                    <a:pt x="2757649" y="6194016"/>
                  </a:cubicBezTo>
                  <a:cubicBezTo>
                    <a:pt x="2306674" y="6194016"/>
                    <a:pt x="1928339" y="5863268"/>
                    <a:pt x="1867806" y="5417214"/>
                  </a:cubicBezTo>
                  <a:cubicBezTo>
                    <a:pt x="1789112" y="4825510"/>
                    <a:pt x="2315754" y="4318768"/>
                    <a:pt x="2902930" y="4424971"/>
                  </a:cubicBezTo>
                  <a:cubicBezTo>
                    <a:pt x="2957410" y="4434074"/>
                    <a:pt x="2981624" y="4421937"/>
                    <a:pt x="3005837" y="4373387"/>
                  </a:cubicBezTo>
                  <a:cubicBezTo>
                    <a:pt x="3202571" y="3966780"/>
                    <a:pt x="3523399" y="3720995"/>
                    <a:pt x="3968321" y="3651204"/>
                  </a:cubicBezTo>
                  <a:cubicBezTo>
                    <a:pt x="4016369" y="3643618"/>
                    <a:pt x="4063850" y="3638592"/>
                    <a:pt x="4110728" y="3636115"/>
                  </a:cubicBezTo>
                  <a:cubicBezTo>
                    <a:pt x="4151746" y="3633948"/>
                    <a:pt x="4192303" y="3633731"/>
                    <a:pt x="4232375" y="3635458"/>
                  </a:cubicBezTo>
                  <a:close/>
                  <a:moveTo>
                    <a:pt x="2072701" y="2636288"/>
                  </a:moveTo>
                  <a:cubicBezTo>
                    <a:pt x="2142360" y="2633253"/>
                    <a:pt x="2208990" y="2678770"/>
                    <a:pt x="2242305" y="2760700"/>
                  </a:cubicBezTo>
                  <a:cubicBezTo>
                    <a:pt x="2290763" y="2869940"/>
                    <a:pt x="2287735" y="2979180"/>
                    <a:pt x="2245334" y="3091454"/>
                  </a:cubicBezTo>
                  <a:cubicBezTo>
                    <a:pt x="2212019" y="3170350"/>
                    <a:pt x="2142360" y="3215866"/>
                    <a:pt x="2066644" y="3212832"/>
                  </a:cubicBezTo>
                  <a:cubicBezTo>
                    <a:pt x="1981842" y="3206763"/>
                    <a:pt x="1924298" y="3164281"/>
                    <a:pt x="1894012" y="3082351"/>
                  </a:cubicBezTo>
                  <a:cubicBezTo>
                    <a:pt x="1875840" y="3033800"/>
                    <a:pt x="1863725" y="2982214"/>
                    <a:pt x="1866754" y="2933663"/>
                  </a:cubicBezTo>
                  <a:cubicBezTo>
                    <a:pt x="1863725" y="2876009"/>
                    <a:pt x="1872811" y="2824423"/>
                    <a:pt x="1890983" y="2775872"/>
                  </a:cubicBezTo>
                  <a:cubicBezTo>
                    <a:pt x="1918241" y="2693942"/>
                    <a:pt x="1990928" y="2639322"/>
                    <a:pt x="2072701" y="2636288"/>
                  </a:cubicBezTo>
                  <a:close/>
                  <a:moveTo>
                    <a:pt x="2844589" y="2379114"/>
                  </a:moveTo>
                  <a:cubicBezTo>
                    <a:pt x="2793117" y="2376078"/>
                    <a:pt x="2774950" y="2397328"/>
                    <a:pt x="2777978" y="2451970"/>
                  </a:cubicBezTo>
                  <a:cubicBezTo>
                    <a:pt x="2777978" y="2609825"/>
                    <a:pt x="2777978" y="2767680"/>
                    <a:pt x="2777978" y="2925535"/>
                  </a:cubicBezTo>
                  <a:cubicBezTo>
                    <a:pt x="2777978" y="3083390"/>
                    <a:pt x="2777978" y="3244281"/>
                    <a:pt x="2777978" y="3402136"/>
                  </a:cubicBezTo>
                  <a:cubicBezTo>
                    <a:pt x="2774950" y="3456778"/>
                    <a:pt x="2793117" y="3474992"/>
                    <a:pt x="2847617" y="3474992"/>
                  </a:cubicBezTo>
                  <a:cubicBezTo>
                    <a:pt x="2995978" y="3471956"/>
                    <a:pt x="3150394" y="3474992"/>
                    <a:pt x="3298755" y="3471956"/>
                  </a:cubicBezTo>
                  <a:cubicBezTo>
                    <a:pt x="3525838" y="3468920"/>
                    <a:pt x="3483449" y="3517491"/>
                    <a:pt x="3486477" y="3274637"/>
                  </a:cubicBezTo>
                  <a:cubicBezTo>
                    <a:pt x="3489505" y="3235174"/>
                    <a:pt x="3471338" y="3219995"/>
                    <a:pt x="3435005" y="3219995"/>
                  </a:cubicBezTo>
                  <a:cubicBezTo>
                    <a:pt x="3356283" y="3219995"/>
                    <a:pt x="3277561" y="3219995"/>
                    <a:pt x="3198839" y="3219995"/>
                  </a:cubicBezTo>
                  <a:cubicBezTo>
                    <a:pt x="3104978" y="3219995"/>
                    <a:pt x="3101950" y="3216960"/>
                    <a:pt x="3101950" y="3122854"/>
                  </a:cubicBezTo>
                  <a:cubicBezTo>
                    <a:pt x="3101950" y="2901250"/>
                    <a:pt x="3101950" y="2676610"/>
                    <a:pt x="3104978" y="2451970"/>
                  </a:cubicBezTo>
                  <a:cubicBezTo>
                    <a:pt x="3104978" y="2397328"/>
                    <a:pt x="3086811" y="2376078"/>
                    <a:pt x="3032311" y="2379114"/>
                  </a:cubicBezTo>
                  <a:cubicBezTo>
                    <a:pt x="2971756" y="2382149"/>
                    <a:pt x="2908172" y="2382149"/>
                    <a:pt x="2844589" y="2379114"/>
                  </a:cubicBezTo>
                  <a:close/>
                  <a:moveTo>
                    <a:pt x="1099000" y="2359054"/>
                  </a:moveTo>
                  <a:cubicBezTo>
                    <a:pt x="1020230" y="2359434"/>
                    <a:pt x="942217" y="2371574"/>
                    <a:pt x="864961" y="2400408"/>
                  </a:cubicBezTo>
                  <a:cubicBezTo>
                    <a:pt x="743776" y="2442901"/>
                    <a:pt x="661976" y="2527885"/>
                    <a:pt x="643798" y="2661433"/>
                  </a:cubicBezTo>
                  <a:cubicBezTo>
                    <a:pt x="628650" y="2813191"/>
                    <a:pt x="686213" y="2922457"/>
                    <a:pt x="816487" y="2995301"/>
                  </a:cubicBezTo>
                  <a:cubicBezTo>
                    <a:pt x="874050" y="3025653"/>
                    <a:pt x="934642" y="3046899"/>
                    <a:pt x="992205" y="3077251"/>
                  </a:cubicBezTo>
                  <a:cubicBezTo>
                    <a:pt x="1040679" y="3098497"/>
                    <a:pt x="1086124" y="3122778"/>
                    <a:pt x="1074005" y="3186517"/>
                  </a:cubicBezTo>
                  <a:cubicBezTo>
                    <a:pt x="1064916" y="3229009"/>
                    <a:pt x="1007354" y="3259361"/>
                    <a:pt x="943731" y="3253291"/>
                  </a:cubicBezTo>
                  <a:cubicBezTo>
                    <a:pt x="919494" y="3250256"/>
                    <a:pt x="895257" y="3244185"/>
                    <a:pt x="871020" y="3238115"/>
                  </a:cubicBezTo>
                  <a:cubicBezTo>
                    <a:pt x="813457" y="3225974"/>
                    <a:pt x="755895" y="3201693"/>
                    <a:pt x="704391" y="3171341"/>
                  </a:cubicBezTo>
                  <a:cubicBezTo>
                    <a:pt x="665006" y="3147060"/>
                    <a:pt x="655917" y="3162236"/>
                    <a:pt x="655917" y="3198658"/>
                  </a:cubicBezTo>
                  <a:cubicBezTo>
                    <a:pt x="658947" y="3232044"/>
                    <a:pt x="655917" y="3265431"/>
                    <a:pt x="655917" y="3295783"/>
                  </a:cubicBezTo>
                  <a:cubicBezTo>
                    <a:pt x="655917" y="3326135"/>
                    <a:pt x="658947" y="3356486"/>
                    <a:pt x="655917" y="3386838"/>
                  </a:cubicBezTo>
                  <a:cubicBezTo>
                    <a:pt x="655917" y="3423260"/>
                    <a:pt x="671065" y="3444506"/>
                    <a:pt x="704391" y="3453612"/>
                  </a:cubicBezTo>
                  <a:cubicBezTo>
                    <a:pt x="877080" y="3499139"/>
                    <a:pt x="1049768" y="3514315"/>
                    <a:pt x="1222457" y="3450577"/>
                  </a:cubicBezTo>
                  <a:cubicBezTo>
                    <a:pt x="1346672" y="3405049"/>
                    <a:pt x="1422412" y="3317029"/>
                    <a:pt x="1440590" y="3183482"/>
                  </a:cubicBezTo>
                  <a:cubicBezTo>
                    <a:pt x="1455738" y="3052970"/>
                    <a:pt x="1401205" y="2955844"/>
                    <a:pt x="1292138" y="2879965"/>
                  </a:cubicBezTo>
                  <a:cubicBezTo>
                    <a:pt x="1216398" y="2831402"/>
                    <a:pt x="1131568" y="2804086"/>
                    <a:pt x="1052798" y="2761593"/>
                  </a:cubicBezTo>
                  <a:cubicBezTo>
                    <a:pt x="1016442" y="2743382"/>
                    <a:pt x="989176" y="2719101"/>
                    <a:pt x="995235" y="2673573"/>
                  </a:cubicBezTo>
                  <a:cubicBezTo>
                    <a:pt x="1001294" y="2628046"/>
                    <a:pt x="1037650" y="2612870"/>
                    <a:pt x="1077035" y="2606800"/>
                  </a:cubicBezTo>
                  <a:cubicBezTo>
                    <a:pt x="1167924" y="2597694"/>
                    <a:pt x="1252753" y="2615905"/>
                    <a:pt x="1331524" y="2652327"/>
                  </a:cubicBezTo>
                  <a:cubicBezTo>
                    <a:pt x="1367879" y="2670538"/>
                    <a:pt x="1383027" y="2661433"/>
                    <a:pt x="1383027" y="2618940"/>
                  </a:cubicBezTo>
                  <a:cubicBezTo>
                    <a:pt x="1379998" y="2564307"/>
                    <a:pt x="1379998" y="2506639"/>
                    <a:pt x="1383027" y="2448971"/>
                  </a:cubicBezTo>
                  <a:cubicBezTo>
                    <a:pt x="1383027" y="2415584"/>
                    <a:pt x="1367879" y="2397373"/>
                    <a:pt x="1337583" y="2388268"/>
                  </a:cubicBezTo>
                  <a:cubicBezTo>
                    <a:pt x="1257298" y="2370057"/>
                    <a:pt x="1177770" y="2358675"/>
                    <a:pt x="1099000" y="2359054"/>
                  </a:cubicBezTo>
                  <a:close/>
                  <a:moveTo>
                    <a:pt x="2068848" y="2354435"/>
                  </a:moveTo>
                  <a:cubicBezTo>
                    <a:pt x="1970921" y="2356333"/>
                    <a:pt x="1873372" y="2385939"/>
                    <a:pt x="1779604" y="2442114"/>
                  </a:cubicBezTo>
                  <a:cubicBezTo>
                    <a:pt x="1610217" y="2542319"/>
                    <a:pt x="1543671" y="2700218"/>
                    <a:pt x="1522498" y="2891519"/>
                  </a:cubicBezTo>
                  <a:cubicBezTo>
                    <a:pt x="1492250" y="3179988"/>
                    <a:pt x="1688861" y="3444165"/>
                    <a:pt x="1973190" y="3483640"/>
                  </a:cubicBezTo>
                  <a:cubicBezTo>
                    <a:pt x="2012512" y="3489713"/>
                    <a:pt x="2039735" y="3504895"/>
                    <a:pt x="2066958" y="3532224"/>
                  </a:cubicBezTo>
                  <a:cubicBezTo>
                    <a:pt x="2121404" y="3595991"/>
                    <a:pt x="2178875" y="3653685"/>
                    <a:pt x="2236345" y="3714415"/>
                  </a:cubicBezTo>
                  <a:cubicBezTo>
                    <a:pt x="2251469" y="3732634"/>
                    <a:pt x="2269618" y="3750853"/>
                    <a:pt x="2296841" y="3750853"/>
                  </a:cubicBezTo>
                  <a:cubicBezTo>
                    <a:pt x="2417832" y="3750853"/>
                    <a:pt x="2535798" y="3750853"/>
                    <a:pt x="2674938" y="3750853"/>
                  </a:cubicBezTo>
                  <a:cubicBezTo>
                    <a:pt x="2653765" y="3732634"/>
                    <a:pt x="2647715" y="3723525"/>
                    <a:pt x="2638641" y="3717452"/>
                  </a:cubicBezTo>
                  <a:cubicBezTo>
                    <a:pt x="2547898" y="3638502"/>
                    <a:pt x="2454129" y="3556516"/>
                    <a:pt x="2360361" y="3477567"/>
                  </a:cubicBezTo>
                  <a:cubicBezTo>
                    <a:pt x="2333138" y="3456311"/>
                    <a:pt x="2324064" y="3438092"/>
                    <a:pt x="2360361" y="3413800"/>
                  </a:cubicBezTo>
                  <a:cubicBezTo>
                    <a:pt x="2547898" y="3295376"/>
                    <a:pt x="2620492" y="3119258"/>
                    <a:pt x="2617467" y="2903665"/>
                  </a:cubicBezTo>
                  <a:cubicBezTo>
                    <a:pt x="2614443" y="2700218"/>
                    <a:pt x="2538823" y="2533210"/>
                    <a:pt x="2360361" y="2433005"/>
                  </a:cubicBezTo>
                  <a:cubicBezTo>
                    <a:pt x="2265081" y="2378347"/>
                    <a:pt x="2166776" y="2352537"/>
                    <a:pt x="2068848" y="2354435"/>
                  </a:cubicBezTo>
                  <a:close/>
                  <a:moveTo>
                    <a:pt x="1839934" y="304939"/>
                  </a:moveTo>
                  <a:cubicBezTo>
                    <a:pt x="1770306" y="306457"/>
                    <a:pt x="1700679" y="310251"/>
                    <a:pt x="1631051" y="317839"/>
                  </a:cubicBezTo>
                  <a:cubicBezTo>
                    <a:pt x="1376759" y="345154"/>
                    <a:pt x="1122467" y="381575"/>
                    <a:pt x="883311" y="478698"/>
                  </a:cubicBezTo>
                  <a:cubicBezTo>
                    <a:pt x="804601" y="512084"/>
                    <a:pt x="722865" y="548505"/>
                    <a:pt x="662319" y="612242"/>
                  </a:cubicBezTo>
                  <a:cubicBezTo>
                    <a:pt x="571500" y="700259"/>
                    <a:pt x="571500" y="800417"/>
                    <a:pt x="668373" y="885399"/>
                  </a:cubicBezTo>
                  <a:cubicBezTo>
                    <a:pt x="734974" y="946101"/>
                    <a:pt x="813683" y="985557"/>
                    <a:pt x="895420" y="1015908"/>
                  </a:cubicBezTo>
                  <a:cubicBezTo>
                    <a:pt x="1152740" y="1113031"/>
                    <a:pt x="1419141" y="1155522"/>
                    <a:pt x="1688570" y="1176768"/>
                  </a:cubicBezTo>
                  <a:cubicBezTo>
                    <a:pt x="1918644" y="1194978"/>
                    <a:pt x="2148717" y="1194978"/>
                    <a:pt x="2378791" y="1176768"/>
                  </a:cubicBezTo>
                  <a:cubicBezTo>
                    <a:pt x="2651247" y="1158557"/>
                    <a:pt x="2923703" y="1119101"/>
                    <a:pt x="3184050" y="1025013"/>
                  </a:cubicBezTo>
                  <a:cubicBezTo>
                    <a:pt x="3268814" y="991627"/>
                    <a:pt x="3347524" y="955206"/>
                    <a:pt x="3417151" y="897540"/>
                  </a:cubicBezTo>
                  <a:cubicBezTo>
                    <a:pt x="3529161" y="806487"/>
                    <a:pt x="3532188" y="697224"/>
                    <a:pt x="3423206" y="600101"/>
                  </a:cubicBezTo>
                  <a:cubicBezTo>
                    <a:pt x="3398987" y="575821"/>
                    <a:pt x="3368715" y="557610"/>
                    <a:pt x="3341469" y="539400"/>
                  </a:cubicBezTo>
                  <a:cubicBezTo>
                    <a:pt x="3253678" y="490838"/>
                    <a:pt x="3159832" y="451382"/>
                    <a:pt x="3059931" y="424067"/>
                  </a:cubicBezTo>
                  <a:cubicBezTo>
                    <a:pt x="2729957" y="333014"/>
                    <a:pt x="2390900" y="299628"/>
                    <a:pt x="2048817" y="305698"/>
                  </a:cubicBezTo>
                  <a:cubicBezTo>
                    <a:pt x="1979190" y="304181"/>
                    <a:pt x="1909562" y="303422"/>
                    <a:pt x="1839934" y="304939"/>
                  </a:cubicBezTo>
                  <a:close/>
                  <a:moveTo>
                    <a:pt x="2089427" y="172"/>
                  </a:moveTo>
                  <a:cubicBezTo>
                    <a:pt x="2404047" y="2876"/>
                    <a:pt x="2714411" y="37592"/>
                    <a:pt x="3023073" y="108163"/>
                  </a:cubicBezTo>
                  <a:cubicBezTo>
                    <a:pt x="3310552" y="171905"/>
                    <a:pt x="3585927" y="269035"/>
                    <a:pt x="3831041" y="439012"/>
                  </a:cubicBezTo>
                  <a:cubicBezTo>
                    <a:pt x="3897616" y="484542"/>
                    <a:pt x="3955111" y="536142"/>
                    <a:pt x="4003529" y="596849"/>
                  </a:cubicBezTo>
                  <a:cubicBezTo>
                    <a:pt x="4064051" y="669696"/>
                    <a:pt x="4097338" y="748614"/>
                    <a:pt x="4097338" y="845744"/>
                  </a:cubicBezTo>
                  <a:cubicBezTo>
                    <a:pt x="4097338" y="1701703"/>
                    <a:pt x="4097338" y="2557662"/>
                    <a:pt x="4097338" y="3413620"/>
                  </a:cubicBezTo>
                  <a:cubicBezTo>
                    <a:pt x="4097338" y="3495574"/>
                    <a:pt x="4094312" y="3498609"/>
                    <a:pt x="4015633" y="3507715"/>
                  </a:cubicBezTo>
                  <a:cubicBezTo>
                    <a:pt x="3537510" y="3565386"/>
                    <a:pt x="3174378" y="3799105"/>
                    <a:pt x="2932290" y="4214943"/>
                  </a:cubicBezTo>
                  <a:cubicBezTo>
                    <a:pt x="2905055" y="4260473"/>
                    <a:pt x="2874794" y="4278685"/>
                    <a:pt x="2820324" y="4275650"/>
                  </a:cubicBezTo>
                  <a:cubicBezTo>
                    <a:pt x="2360357" y="4260473"/>
                    <a:pt x="2021434" y="4460804"/>
                    <a:pt x="1818686" y="4876642"/>
                  </a:cubicBezTo>
                  <a:cubicBezTo>
                    <a:pt x="1736981" y="5043584"/>
                    <a:pt x="1709746" y="5219632"/>
                    <a:pt x="1730929" y="5404787"/>
                  </a:cubicBezTo>
                  <a:cubicBezTo>
                    <a:pt x="1736981" y="5450316"/>
                    <a:pt x="1724877" y="5468528"/>
                    <a:pt x="1676459" y="5465493"/>
                  </a:cubicBezTo>
                  <a:cubicBezTo>
                    <a:pt x="1207414" y="5419963"/>
                    <a:pt x="750473" y="5334974"/>
                    <a:pt x="335897" y="5092149"/>
                  </a:cubicBezTo>
                  <a:cubicBezTo>
                    <a:pt x="269323" y="5052690"/>
                    <a:pt x="208801" y="5004125"/>
                    <a:pt x="154331" y="4952525"/>
                  </a:cubicBezTo>
                  <a:cubicBezTo>
                    <a:pt x="57496" y="4855395"/>
                    <a:pt x="0" y="4746123"/>
                    <a:pt x="0" y="4603464"/>
                  </a:cubicBezTo>
                  <a:cubicBezTo>
                    <a:pt x="3026" y="3978189"/>
                    <a:pt x="3026" y="3355949"/>
                    <a:pt x="3026" y="2733710"/>
                  </a:cubicBezTo>
                  <a:cubicBezTo>
                    <a:pt x="3026" y="2108435"/>
                    <a:pt x="3026" y="1486196"/>
                    <a:pt x="0" y="863956"/>
                  </a:cubicBezTo>
                  <a:cubicBezTo>
                    <a:pt x="0" y="718261"/>
                    <a:pt x="57496" y="605955"/>
                    <a:pt x="160383" y="511860"/>
                  </a:cubicBezTo>
                  <a:cubicBezTo>
                    <a:pt x="360106" y="329741"/>
                    <a:pt x="605220" y="235646"/>
                    <a:pt x="856386" y="159763"/>
                  </a:cubicBezTo>
                  <a:cubicBezTo>
                    <a:pt x="1155970" y="71739"/>
                    <a:pt x="1461606" y="29245"/>
                    <a:pt x="1773294" y="7998"/>
                  </a:cubicBezTo>
                  <a:cubicBezTo>
                    <a:pt x="1879208" y="1927"/>
                    <a:pt x="1984554" y="-729"/>
                    <a:pt x="2089427" y="172"/>
                  </a:cubicBezTo>
                  <a:close/>
                </a:path>
              </a:pathLst>
            </a:cu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131" name="Freeform 72" descr="Icon of VM">
              <a:extLst>
                <a:ext uri="{FF2B5EF4-FFF2-40B4-BE49-F238E27FC236}">
                  <a16:creationId xmlns:a16="http://schemas.microsoft.com/office/drawing/2014/main" id="{10FF170D-0F4C-4E6A-A8C6-6F24E9222F73}"/>
                </a:ext>
              </a:extLst>
            </p:cNvPr>
            <p:cNvSpPr>
              <a:spLocks/>
            </p:cNvSpPr>
            <p:nvPr/>
          </p:nvSpPr>
          <p:spPr bwMode="auto">
            <a:xfrm>
              <a:off x="9659239" y="5069272"/>
              <a:ext cx="506560" cy="411598"/>
            </a:xfrm>
            <a:custGeom>
              <a:avLst/>
              <a:gdLst>
                <a:gd name="connsiteX0" fmla="*/ 3252602 w 6178550"/>
                <a:gd name="connsiteY0" fmla="*/ 4060503 h 4962525"/>
                <a:gd name="connsiteX1" fmla="*/ 3203884 w 6178550"/>
                <a:gd name="connsiteY1" fmla="*/ 4063444 h 4962525"/>
                <a:gd name="connsiteX2" fmla="*/ 3152474 w 6178550"/>
                <a:gd name="connsiteY2" fmla="*/ 4157556 h 4962525"/>
                <a:gd name="connsiteX3" fmla="*/ 3152474 w 6178550"/>
                <a:gd name="connsiteY3" fmla="*/ 4345782 h 4962525"/>
                <a:gd name="connsiteX4" fmla="*/ 3152474 w 6178550"/>
                <a:gd name="connsiteY4" fmla="*/ 4588653 h 4962525"/>
                <a:gd name="connsiteX5" fmla="*/ 3203884 w 6178550"/>
                <a:gd name="connsiteY5" fmla="*/ 4640263 h 4962525"/>
                <a:gd name="connsiteX6" fmla="*/ 3255295 w 6178550"/>
                <a:gd name="connsiteY6" fmla="*/ 4588653 h 4962525"/>
                <a:gd name="connsiteX7" fmla="*/ 3258319 w 6178550"/>
                <a:gd name="connsiteY7" fmla="*/ 4509720 h 4962525"/>
                <a:gd name="connsiteX8" fmla="*/ 3258319 w 6178550"/>
                <a:gd name="connsiteY8" fmla="*/ 4172736 h 4962525"/>
                <a:gd name="connsiteX9" fmla="*/ 3288560 w 6178550"/>
                <a:gd name="connsiteY9" fmla="*/ 4230418 h 4962525"/>
                <a:gd name="connsiteX10" fmla="*/ 3406502 w 6178550"/>
                <a:gd name="connsiteY10" fmla="*/ 4570438 h 4962525"/>
                <a:gd name="connsiteX11" fmla="*/ 3482106 w 6178550"/>
                <a:gd name="connsiteY11" fmla="*/ 4640263 h 4962525"/>
                <a:gd name="connsiteX12" fmla="*/ 3557710 w 6178550"/>
                <a:gd name="connsiteY12" fmla="*/ 4570438 h 4962525"/>
                <a:gd name="connsiteX13" fmla="*/ 3693797 w 6178550"/>
                <a:gd name="connsiteY13" fmla="*/ 4187915 h 4962525"/>
                <a:gd name="connsiteX14" fmla="*/ 3708918 w 6178550"/>
                <a:gd name="connsiteY14" fmla="*/ 4266849 h 4962525"/>
                <a:gd name="connsiteX15" fmla="*/ 3708918 w 6178550"/>
                <a:gd name="connsiteY15" fmla="*/ 4582581 h 4962525"/>
                <a:gd name="connsiteX16" fmla="*/ 3760328 w 6178550"/>
                <a:gd name="connsiteY16" fmla="*/ 4640263 h 4962525"/>
                <a:gd name="connsiteX17" fmla="*/ 3814763 w 6178550"/>
                <a:gd name="connsiteY17" fmla="*/ 4585617 h 4962525"/>
                <a:gd name="connsiteX18" fmla="*/ 3814763 w 6178550"/>
                <a:gd name="connsiteY18" fmla="*/ 4124162 h 4962525"/>
                <a:gd name="connsiteX19" fmla="*/ 3760328 w 6178550"/>
                <a:gd name="connsiteY19" fmla="*/ 4063444 h 4962525"/>
                <a:gd name="connsiteX20" fmla="*/ 3612145 w 6178550"/>
                <a:gd name="connsiteY20" fmla="*/ 4148449 h 4962525"/>
                <a:gd name="connsiteX21" fmla="*/ 3494203 w 6178550"/>
                <a:gd name="connsiteY21" fmla="*/ 4461146 h 4962525"/>
                <a:gd name="connsiteX22" fmla="*/ 3457913 w 6178550"/>
                <a:gd name="connsiteY22" fmla="*/ 4403464 h 4962525"/>
                <a:gd name="connsiteX23" fmla="*/ 3355092 w 6178550"/>
                <a:gd name="connsiteY23" fmla="*/ 4121126 h 4962525"/>
                <a:gd name="connsiteX24" fmla="*/ 3252602 w 6178550"/>
                <a:gd name="connsiteY24" fmla="*/ 4060503 h 4962525"/>
                <a:gd name="connsiteX25" fmla="*/ 3021655 w 6178550"/>
                <a:gd name="connsiteY25" fmla="*/ 4058981 h 4962525"/>
                <a:gd name="connsiteX26" fmla="*/ 2959191 w 6178550"/>
                <a:gd name="connsiteY26" fmla="*/ 4096968 h 4962525"/>
                <a:gd name="connsiteX27" fmla="*/ 2947105 w 6178550"/>
                <a:gd name="connsiteY27" fmla="*/ 4139460 h 4962525"/>
                <a:gd name="connsiteX28" fmla="*/ 2832281 w 6178550"/>
                <a:gd name="connsiteY28" fmla="*/ 4512786 h 4962525"/>
                <a:gd name="connsiteX29" fmla="*/ 2799043 w 6178550"/>
                <a:gd name="connsiteY29" fmla="*/ 4455118 h 4962525"/>
                <a:gd name="connsiteX30" fmla="*/ 2690263 w 6178550"/>
                <a:gd name="connsiteY30" fmla="*/ 4109108 h 4962525"/>
                <a:gd name="connsiteX31" fmla="*/ 2599613 w 6178550"/>
                <a:gd name="connsiteY31" fmla="*/ 4063581 h 4962525"/>
                <a:gd name="connsiteX32" fmla="*/ 2581483 w 6178550"/>
                <a:gd name="connsiteY32" fmla="*/ 4136425 h 4962525"/>
                <a:gd name="connsiteX33" fmla="*/ 2726523 w 6178550"/>
                <a:gd name="connsiteY33" fmla="*/ 4579560 h 4962525"/>
                <a:gd name="connsiteX34" fmla="*/ 2817173 w 6178550"/>
                <a:gd name="connsiteY34" fmla="*/ 4640263 h 4962525"/>
                <a:gd name="connsiteX35" fmla="*/ 2907823 w 6178550"/>
                <a:gd name="connsiteY35" fmla="*/ 4582595 h 4962525"/>
                <a:gd name="connsiteX36" fmla="*/ 3058906 w 6178550"/>
                <a:gd name="connsiteY36" fmla="*/ 4130355 h 4962525"/>
                <a:gd name="connsiteX37" fmla="*/ 3046820 w 6178550"/>
                <a:gd name="connsiteY37" fmla="*/ 4063581 h 4962525"/>
                <a:gd name="connsiteX38" fmla="*/ 3021655 w 6178550"/>
                <a:gd name="connsiteY38" fmla="*/ 4058981 h 4962525"/>
                <a:gd name="connsiteX39" fmla="*/ 2763193 w 6178550"/>
                <a:gd name="connsiteY39" fmla="*/ 1791501 h 4962525"/>
                <a:gd name="connsiteX40" fmla="*/ 2749550 w 6178550"/>
                <a:gd name="connsiteY40" fmla="*/ 1831387 h 4962525"/>
                <a:gd name="connsiteX41" fmla="*/ 2749550 w 6178550"/>
                <a:gd name="connsiteY41" fmla="*/ 2226448 h 4962525"/>
                <a:gd name="connsiteX42" fmla="*/ 2791994 w 6178550"/>
                <a:gd name="connsiteY42" fmla="*/ 2302421 h 4962525"/>
                <a:gd name="connsiteX43" fmla="*/ 3137606 w 6178550"/>
                <a:gd name="connsiteY43" fmla="*/ 2502991 h 4962525"/>
                <a:gd name="connsiteX44" fmla="*/ 3183082 w 6178550"/>
                <a:gd name="connsiteY44" fmla="*/ 2469563 h 4962525"/>
                <a:gd name="connsiteX45" fmla="*/ 3183082 w 6178550"/>
                <a:gd name="connsiteY45" fmla="*/ 2268993 h 4962525"/>
                <a:gd name="connsiteX46" fmla="*/ 3186113 w 6178550"/>
                <a:gd name="connsiteY46" fmla="*/ 2086657 h 4962525"/>
                <a:gd name="connsiteX47" fmla="*/ 3134575 w 6178550"/>
                <a:gd name="connsiteY47" fmla="*/ 1995489 h 4962525"/>
                <a:gd name="connsiteX48" fmla="*/ 2804121 w 6178550"/>
                <a:gd name="connsiteY48" fmla="*/ 1804037 h 4962525"/>
                <a:gd name="connsiteX49" fmla="*/ 2763193 w 6178550"/>
                <a:gd name="connsiteY49" fmla="*/ 1791501 h 4962525"/>
                <a:gd name="connsiteX50" fmla="*/ 3678628 w 6178550"/>
                <a:gd name="connsiteY50" fmla="*/ 1790651 h 4962525"/>
                <a:gd name="connsiteX51" fmla="*/ 3655275 w 6178550"/>
                <a:gd name="connsiteY51" fmla="*/ 1800858 h 4962525"/>
                <a:gd name="connsiteX52" fmla="*/ 3309662 w 6178550"/>
                <a:gd name="connsiteY52" fmla="*/ 2001390 h 4962525"/>
                <a:gd name="connsiteX53" fmla="*/ 3270250 w 6178550"/>
                <a:gd name="connsiteY53" fmla="*/ 2071273 h 4962525"/>
                <a:gd name="connsiteX54" fmla="*/ 3270250 w 6178550"/>
                <a:gd name="connsiteY54" fmla="*/ 2475377 h 4962525"/>
                <a:gd name="connsiteX55" fmla="*/ 3312694 w 6178550"/>
                <a:gd name="connsiteY55" fmla="*/ 2502722 h 4962525"/>
                <a:gd name="connsiteX56" fmla="*/ 3667401 w 6178550"/>
                <a:gd name="connsiteY56" fmla="*/ 2296113 h 4962525"/>
                <a:gd name="connsiteX57" fmla="*/ 3703782 w 6178550"/>
                <a:gd name="connsiteY57" fmla="*/ 2226230 h 4962525"/>
                <a:gd name="connsiteX58" fmla="*/ 3703782 w 6178550"/>
                <a:gd name="connsiteY58" fmla="*/ 2031774 h 4962525"/>
                <a:gd name="connsiteX59" fmla="*/ 3703782 w 6178550"/>
                <a:gd name="connsiteY59" fmla="*/ 1831242 h 4962525"/>
                <a:gd name="connsiteX60" fmla="*/ 3678628 w 6178550"/>
                <a:gd name="connsiteY60" fmla="*/ 1790651 h 4962525"/>
                <a:gd name="connsiteX61" fmla="*/ 3224444 w 6178550"/>
                <a:gd name="connsiteY61" fmla="*/ 1456672 h 4962525"/>
                <a:gd name="connsiteX62" fmla="*/ 3186227 w 6178550"/>
                <a:gd name="connsiteY62" fmla="*/ 1469203 h 4962525"/>
                <a:gd name="connsiteX63" fmla="*/ 2841142 w 6178550"/>
                <a:gd name="connsiteY63" fmla="*/ 1669698 h 4962525"/>
                <a:gd name="connsiteX64" fmla="*/ 2841142 w 6178550"/>
                <a:gd name="connsiteY64" fmla="*/ 1727417 h 4962525"/>
                <a:gd name="connsiteX65" fmla="*/ 3192281 w 6178550"/>
                <a:gd name="connsiteY65" fmla="*/ 1927912 h 4962525"/>
                <a:gd name="connsiteX66" fmla="*/ 3264931 w 6178550"/>
                <a:gd name="connsiteY66" fmla="*/ 1927912 h 4962525"/>
                <a:gd name="connsiteX67" fmla="*/ 3616070 w 6178550"/>
                <a:gd name="connsiteY67" fmla="*/ 1724379 h 4962525"/>
                <a:gd name="connsiteX68" fmla="*/ 3643313 w 6178550"/>
                <a:gd name="connsiteY68" fmla="*/ 1703114 h 4962525"/>
                <a:gd name="connsiteX69" fmla="*/ 3619097 w 6178550"/>
                <a:gd name="connsiteY69" fmla="*/ 1675774 h 4962525"/>
                <a:gd name="connsiteX70" fmla="*/ 3264931 w 6178550"/>
                <a:gd name="connsiteY70" fmla="*/ 1469203 h 4962525"/>
                <a:gd name="connsiteX71" fmla="*/ 3224444 w 6178550"/>
                <a:gd name="connsiteY71" fmla="*/ 1456672 h 4962525"/>
                <a:gd name="connsiteX72" fmla="*/ 2102571 w 6178550"/>
                <a:gd name="connsiteY72" fmla="*/ 1166676 h 4962525"/>
                <a:gd name="connsiteX73" fmla="*/ 3191670 w 6178550"/>
                <a:gd name="connsiteY73" fmla="*/ 1166676 h 4962525"/>
                <a:gd name="connsiteX74" fmla="*/ 4280769 w 6178550"/>
                <a:gd name="connsiteY74" fmla="*/ 1166676 h 4962525"/>
                <a:gd name="connsiteX75" fmla="*/ 4359426 w 6178550"/>
                <a:gd name="connsiteY75" fmla="*/ 1245648 h 4962525"/>
                <a:gd name="connsiteX76" fmla="*/ 4359426 w 6178550"/>
                <a:gd name="connsiteY76" fmla="*/ 2658019 h 4962525"/>
                <a:gd name="connsiteX77" fmla="*/ 4280769 w 6178550"/>
                <a:gd name="connsiteY77" fmla="*/ 2740027 h 4962525"/>
                <a:gd name="connsiteX78" fmla="*/ 2102571 w 6178550"/>
                <a:gd name="connsiteY78" fmla="*/ 2736990 h 4962525"/>
                <a:gd name="connsiteX79" fmla="*/ 2020888 w 6178550"/>
                <a:gd name="connsiteY79" fmla="*/ 2654981 h 4962525"/>
                <a:gd name="connsiteX80" fmla="*/ 2020888 w 6178550"/>
                <a:gd name="connsiteY80" fmla="*/ 1248685 h 4962525"/>
                <a:gd name="connsiteX81" fmla="*/ 2102571 w 6178550"/>
                <a:gd name="connsiteY81" fmla="*/ 1166676 h 4962525"/>
                <a:gd name="connsiteX82" fmla="*/ 2012516 w 6178550"/>
                <a:gd name="connsiteY82" fmla="*/ 974725 h 4962525"/>
                <a:gd name="connsiteX83" fmla="*/ 1843088 w 6178550"/>
                <a:gd name="connsiteY83" fmla="*/ 1129662 h 4962525"/>
                <a:gd name="connsiteX84" fmla="*/ 1843088 w 6178550"/>
                <a:gd name="connsiteY84" fmla="*/ 2773208 h 4962525"/>
                <a:gd name="connsiteX85" fmla="*/ 1967134 w 6178550"/>
                <a:gd name="connsiteY85" fmla="*/ 2919031 h 4962525"/>
                <a:gd name="connsiteX86" fmla="*/ 2057899 w 6178550"/>
                <a:gd name="connsiteY86" fmla="*/ 2928145 h 4962525"/>
                <a:gd name="connsiteX87" fmla="*/ 2753765 w 6178550"/>
                <a:gd name="connsiteY87" fmla="*/ 2928145 h 4962525"/>
                <a:gd name="connsiteX88" fmla="*/ 2826377 w 6178550"/>
                <a:gd name="connsiteY88" fmla="*/ 2961563 h 4962525"/>
                <a:gd name="connsiteX89" fmla="*/ 2650898 w 6178550"/>
                <a:gd name="connsiteY89" fmla="*/ 3286626 h 4962525"/>
                <a:gd name="connsiteX90" fmla="*/ 2360450 w 6178550"/>
                <a:gd name="connsiteY90" fmla="*/ 3301816 h 4962525"/>
                <a:gd name="connsiteX91" fmla="*/ 2302965 w 6178550"/>
                <a:gd name="connsiteY91" fmla="*/ 3386880 h 4962525"/>
                <a:gd name="connsiteX92" fmla="*/ 2366501 w 6178550"/>
                <a:gd name="connsiteY92" fmla="*/ 3438525 h 4962525"/>
                <a:gd name="connsiteX93" fmla="*/ 4018426 w 6178550"/>
                <a:gd name="connsiteY93" fmla="*/ 3438525 h 4962525"/>
                <a:gd name="connsiteX94" fmla="*/ 4081961 w 6178550"/>
                <a:gd name="connsiteY94" fmla="*/ 3380804 h 4962525"/>
                <a:gd name="connsiteX95" fmla="*/ 4021451 w 6178550"/>
                <a:gd name="connsiteY95" fmla="*/ 3304854 h 4962525"/>
                <a:gd name="connsiteX96" fmla="*/ 3727977 w 6178550"/>
                <a:gd name="connsiteY96" fmla="*/ 3286626 h 4962525"/>
                <a:gd name="connsiteX97" fmla="*/ 3531320 w 6178550"/>
                <a:gd name="connsiteY97" fmla="*/ 3004094 h 4962525"/>
                <a:gd name="connsiteX98" fmla="*/ 3628136 w 6178550"/>
                <a:gd name="connsiteY98" fmla="*/ 2925107 h 4962525"/>
                <a:gd name="connsiteX99" fmla="*/ 4348206 w 6178550"/>
                <a:gd name="connsiteY99" fmla="*/ 2928145 h 4962525"/>
                <a:gd name="connsiteX100" fmla="*/ 4541838 w 6178550"/>
                <a:gd name="connsiteY100" fmla="*/ 2733714 h 4962525"/>
                <a:gd name="connsiteX101" fmla="*/ 4541838 w 6178550"/>
                <a:gd name="connsiteY101" fmla="*/ 1166118 h 4962525"/>
                <a:gd name="connsiteX102" fmla="*/ 4348206 w 6178550"/>
                <a:gd name="connsiteY102" fmla="*/ 974725 h 4962525"/>
                <a:gd name="connsiteX103" fmla="*/ 3192463 w 6178550"/>
                <a:gd name="connsiteY103" fmla="*/ 974725 h 4962525"/>
                <a:gd name="connsiteX104" fmla="*/ 2012516 w 6178550"/>
                <a:gd name="connsiteY104" fmla="*/ 974725 h 4962525"/>
                <a:gd name="connsiteX105" fmla="*/ 320728 w 6178550"/>
                <a:gd name="connsiteY105" fmla="*/ 0 h 4962525"/>
                <a:gd name="connsiteX106" fmla="*/ 5863874 w 6178550"/>
                <a:gd name="connsiteY106" fmla="*/ 0 h 4962525"/>
                <a:gd name="connsiteX107" fmla="*/ 6178550 w 6178550"/>
                <a:gd name="connsiteY107" fmla="*/ 315852 h 4962525"/>
                <a:gd name="connsiteX108" fmla="*/ 6178550 w 6178550"/>
                <a:gd name="connsiteY108" fmla="*/ 4643636 h 4962525"/>
                <a:gd name="connsiteX109" fmla="*/ 5860848 w 6178550"/>
                <a:gd name="connsiteY109" fmla="*/ 4962525 h 4962525"/>
                <a:gd name="connsiteX110" fmla="*/ 3083224 w 6178550"/>
                <a:gd name="connsiteY110" fmla="*/ 4959488 h 4962525"/>
                <a:gd name="connsiteX111" fmla="*/ 311651 w 6178550"/>
                <a:gd name="connsiteY111" fmla="*/ 4959488 h 4962525"/>
                <a:gd name="connsiteX112" fmla="*/ 0 w 6178550"/>
                <a:gd name="connsiteY112" fmla="*/ 4649710 h 4962525"/>
                <a:gd name="connsiteX113" fmla="*/ 0 w 6178550"/>
                <a:gd name="connsiteY113" fmla="*/ 318889 h 4962525"/>
                <a:gd name="connsiteX114" fmla="*/ 320728 w 6178550"/>
                <a:gd name="connsiteY114" fmla="*/ 0 h 496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178550" h="4962525">
                  <a:moveTo>
                    <a:pt x="3252602" y="4060503"/>
                  </a:moveTo>
                  <a:cubicBezTo>
                    <a:pt x="3236961" y="4059459"/>
                    <a:pt x="3220517" y="4060408"/>
                    <a:pt x="3203884" y="4063444"/>
                  </a:cubicBezTo>
                  <a:cubicBezTo>
                    <a:pt x="3146425" y="4075587"/>
                    <a:pt x="3152474" y="4118090"/>
                    <a:pt x="3152474" y="4157556"/>
                  </a:cubicBezTo>
                  <a:cubicBezTo>
                    <a:pt x="3149449" y="4221310"/>
                    <a:pt x="3152474" y="4285064"/>
                    <a:pt x="3152474" y="4345782"/>
                  </a:cubicBezTo>
                  <a:cubicBezTo>
                    <a:pt x="3152474" y="4427751"/>
                    <a:pt x="3152474" y="4509720"/>
                    <a:pt x="3152474" y="4588653"/>
                  </a:cubicBezTo>
                  <a:cubicBezTo>
                    <a:pt x="3152474" y="4625084"/>
                    <a:pt x="3170618" y="4640263"/>
                    <a:pt x="3203884" y="4640263"/>
                  </a:cubicBezTo>
                  <a:cubicBezTo>
                    <a:pt x="3240174" y="4640263"/>
                    <a:pt x="3258319" y="4625084"/>
                    <a:pt x="3255295" y="4588653"/>
                  </a:cubicBezTo>
                  <a:cubicBezTo>
                    <a:pt x="3255295" y="4564366"/>
                    <a:pt x="3258319" y="4537043"/>
                    <a:pt x="3258319" y="4509720"/>
                  </a:cubicBezTo>
                  <a:cubicBezTo>
                    <a:pt x="3258319" y="4400428"/>
                    <a:pt x="3258319" y="4291136"/>
                    <a:pt x="3258319" y="4172736"/>
                  </a:cubicBezTo>
                  <a:cubicBezTo>
                    <a:pt x="3282512" y="4190951"/>
                    <a:pt x="3282512" y="4212203"/>
                    <a:pt x="3288560" y="4230418"/>
                  </a:cubicBezTo>
                  <a:cubicBezTo>
                    <a:pt x="3327874" y="4342746"/>
                    <a:pt x="3367188" y="4458110"/>
                    <a:pt x="3406502" y="4570438"/>
                  </a:cubicBezTo>
                  <a:cubicBezTo>
                    <a:pt x="3418599" y="4606868"/>
                    <a:pt x="3433720" y="4640263"/>
                    <a:pt x="3482106" y="4640263"/>
                  </a:cubicBezTo>
                  <a:cubicBezTo>
                    <a:pt x="3533517" y="4640263"/>
                    <a:pt x="3545614" y="4606868"/>
                    <a:pt x="3557710" y="4570438"/>
                  </a:cubicBezTo>
                  <a:cubicBezTo>
                    <a:pt x="3603072" y="4445966"/>
                    <a:pt x="3645411" y="4321495"/>
                    <a:pt x="3693797" y="4187915"/>
                  </a:cubicBezTo>
                  <a:cubicBezTo>
                    <a:pt x="3711942" y="4221310"/>
                    <a:pt x="3708918" y="4242561"/>
                    <a:pt x="3708918" y="4266849"/>
                  </a:cubicBezTo>
                  <a:cubicBezTo>
                    <a:pt x="3708918" y="4370069"/>
                    <a:pt x="3708918" y="4476325"/>
                    <a:pt x="3708918" y="4582581"/>
                  </a:cubicBezTo>
                  <a:cubicBezTo>
                    <a:pt x="3708918" y="4615976"/>
                    <a:pt x="3717990" y="4640263"/>
                    <a:pt x="3760328" y="4640263"/>
                  </a:cubicBezTo>
                  <a:cubicBezTo>
                    <a:pt x="3796618" y="4640263"/>
                    <a:pt x="3814763" y="4622048"/>
                    <a:pt x="3814763" y="4585617"/>
                  </a:cubicBezTo>
                  <a:cubicBezTo>
                    <a:pt x="3814763" y="4430787"/>
                    <a:pt x="3814763" y="4278992"/>
                    <a:pt x="3814763" y="4124162"/>
                  </a:cubicBezTo>
                  <a:cubicBezTo>
                    <a:pt x="3814763" y="4087731"/>
                    <a:pt x="3796618" y="4069516"/>
                    <a:pt x="3760328" y="4063444"/>
                  </a:cubicBezTo>
                  <a:cubicBezTo>
                    <a:pt x="3681700" y="4051300"/>
                    <a:pt x="3639362" y="4072551"/>
                    <a:pt x="3612145" y="4148449"/>
                  </a:cubicBezTo>
                  <a:cubicBezTo>
                    <a:pt x="3572831" y="4251669"/>
                    <a:pt x="3533517" y="4354889"/>
                    <a:pt x="3494203" y="4461146"/>
                  </a:cubicBezTo>
                  <a:cubicBezTo>
                    <a:pt x="3466986" y="4445966"/>
                    <a:pt x="3466986" y="4421679"/>
                    <a:pt x="3457913" y="4403464"/>
                  </a:cubicBezTo>
                  <a:cubicBezTo>
                    <a:pt x="3424647" y="4309351"/>
                    <a:pt x="3391382" y="4215238"/>
                    <a:pt x="3355092" y="4121126"/>
                  </a:cubicBezTo>
                  <a:cubicBezTo>
                    <a:pt x="3339215" y="4084695"/>
                    <a:pt x="3299523" y="4063633"/>
                    <a:pt x="3252602" y="4060503"/>
                  </a:cubicBezTo>
                  <a:close/>
                  <a:moveTo>
                    <a:pt x="3021655" y="4058981"/>
                  </a:moveTo>
                  <a:cubicBezTo>
                    <a:pt x="2996584" y="4057131"/>
                    <a:pt x="2972789" y="4065098"/>
                    <a:pt x="2959191" y="4096968"/>
                  </a:cubicBezTo>
                  <a:cubicBezTo>
                    <a:pt x="2956170" y="4112143"/>
                    <a:pt x="2953148" y="4124284"/>
                    <a:pt x="2947105" y="4139460"/>
                  </a:cubicBezTo>
                  <a:cubicBezTo>
                    <a:pt x="2910845" y="4260867"/>
                    <a:pt x="2871563" y="4382274"/>
                    <a:pt x="2832281" y="4512786"/>
                  </a:cubicBezTo>
                  <a:cubicBezTo>
                    <a:pt x="2805086" y="4491540"/>
                    <a:pt x="2805086" y="4470294"/>
                    <a:pt x="2799043" y="4455118"/>
                  </a:cubicBezTo>
                  <a:cubicBezTo>
                    <a:pt x="2762783" y="4339781"/>
                    <a:pt x="2723501" y="4224445"/>
                    <a:pt x="2690263" y="4109108"/>
                  </a:cubicBezTo>
                  <a:cubicBezTo>
                    <a:pt x="2675155" y="4057510"/>
                    <a:pt x="2638895" y="4054475"/>
                    <a:pt x="2599613" y="4063581"/>
                  </a:cubicBezTo>
                  <a:cubicBezTo>
                    <a:pt x="2554288" y="4075721"/>
                    <a:pt x="2572418" y="4112143"/>
                    <a:pt x="2581483" y="4136425"/>
                  </a:cubicBezTo>
                  <a:cubicBezTo>
                    <a:pt x="2629830" y="4285148"/>
                    <a:pt x="2681198" y="4430836"/>
                    <a:pt x="2726523" y="4579560"/>
                  </a:cubicBezTo>
                  <a:cubicBezTo>
                    <a:pt x="2741631" y="4628123"/>
                    <a:pt x="2771848" y="4640263"/>
                    <a:pt x="2817173" y="4640263"/>
                  </a:cubicBezTo>
                  <a:cubicBezTo>
                    <a:pt x="2862498" y="4640263"/>
                    <a:pt x="2892715" y="4631158"/>
                    <a:pt x="2907823" y="4582595"/>
                  </a:cubicBezTo>
                  <a:cubicBezTo>
                    <a:pt x="2956170" y="4430836"/>
                    <a:pt x="3010560" y="4282113"/>
                    <a:pt x="3058906" y="4130355"/>
                  </a:cubicBezTo>
                  <a:cubicBezTo>
                    <a:pt x="3067971" y="4106073"/>
                    <a:pt x="3086101" y="4075721"/>
                    <a:pt x="3046820" y="4063581"/>
                  </a:cubicBezTo>
                  <a:cubicBezTo>
                    <a:pt x="3038510" y="4061304"/>
                    <a:pt x="3030012" y="4059597"/>
                    <a:pt x="3021655" y="4058981"/>
                  </a:cubicBezTo>
                  <a:close/>
                  <a:moveTo>
                    <a:pt x="2763193" y="1791501"/>
                  </a:moveTo>
                  <a:cubicBezTo>
                    <a:pt x="2754098" y="1794920"/>
                    <a:pt x="2749550" y="1807076"/>
                    <a:pt x="2749550" y="1831387"/>
                  </a:cubicBezTo>
                  <a:cubicBezTo>
                    <a:pt x="2749550" y="1965100"/>
                    <a:pt x="2749550" y="2095774"/>
                    <a:pt x="2749550" y="2226448"/>
                  </a:cubicBezTo>
                  <a:cubicBezTo>
                    <a:pt x="2749550" y="2262915"/>
                    <a:pt x="2761677" y="2284188"/>
                    <a:pt x="2791994" y="2302421"/>
                  </a:cubicBezTo>
                  <a:cubicBezTo>
                    <a:pt x="2907198" y="2366239"/>
                    <a:pt x="3022402" y="2433095"/>
                    <a:pt x="3137606" y="2502991"/>
                  </a:cubicBezTo>
                  <a:cubicBezTo>
                    <a:pt x="3177018" y="2527302"/>
                    <a:pt x="3186113" y="2509069"/>
                    <a:pt x="3183082" y="2469563"/>
                  </a:cubicBezTo>
                  <a:cubicBezTo>
                    <a:pt x="3183082" y="2402706"/>
                    <a:pt x="3183082" y="2335850"/>
                    <a:pt x="3183082" y="2268993"/>
                  </a:cubicBezTo>
                  <a:cubicBezTo>
                    <a:pt x="3183082" y="2208215"/>
                    <a:pt x="3183082" y="2147436"/>
                    <a:pt x="3186113" y="2086657"/>
                  </a:cubicBezTo>
                  <a:cubicBezTo>
                    <a:pt x="3186113" y="2044112"/>
                    <a:pt x="3173986" y="2016762"/>
                    <a:pt x="3134575" y="1995489"/>
                  </a:cubicBezTo>
                  <a:cubicBezTo>
                    <a:pt x="3022402" y="1934711"/>
                    <a:pt x="2913261" y="1867854"/>
                    <a:pt x="2804121" y="1804037"/>
                  </a:cubicBezTo>
                  <a:cubicBezTo>
                    <a:pt x="2785931" y="1793401"/>
                    <a:pt x="2772288" y="1788082"/>
                    <a:pt x="2763193" y="1791501"/>
                  </a:cubicBezTo>
                  <a:close/>
                  <a:moveTo>
                    <a:pt x="3678628" y="1790651"/>
                  </a:moveTo>
                  <a:cubicBezTo>
                    <a:pt x="3672138" y="1792122"/>
                    <a:pt x="3664370" y="1795541"/>
                    <a:pt x="3655275" y="1800858"/>
                  </a:cubicBezTo>
                  <a:cubicBezTo>
                    <a:pt x="3540070" y="1867702"/>
                    <a:pt x="3424866" y="1934546"/>
                    <a:pt x="3309662" y="2001390"/>
                  </a:cubicBezTo>
                  <a:cubicBezTo>
                    <a:pt x="3282377" y="2016582"/>
                    <a:pt x="3270250" y="2037851"/>
                    <a:pt x="3270250" y="2071273"/>
                  </a:cubicBezTo>
                  <a:cubicBezTo>
                    <a:pt x="3270250" y="2204961"/>
                    <a:pt x="3270250" y="2341688"/>
                    <a:pt x="3270250" y="2475377"/>
                  </a:cubicBezTo>
                  <a:cubicBezTo>
                    <a:pt x="3270250" y="2508799"/>
                    <a:pt x="3279345" y="2520952"/>
                    <a:pt x="3312694" y="2502722"/>
                  </a:cubicBezTo>
                  <a:cubicBezTo>
                    <a:pt x="3430930" y="2432839"/>
                    <a:pt x="3549165" y="2362957"/>
                    <a:pt x="3667401" y="2296113"/>
                  </a:cubicBezTo>
                  <a:cubicBezTo>
                    <a:pt x="3694686" y="2277882"/>
                    <a:pt x="3703782" y="2256614"/>
                    <a:pt x="3703782" y="2226230"/>
                  </a:cubicBezTo>
                  <a:cubicBezTo>
                    <a:pt x="3703782" y="2159386"/>
                    <a:pt x="3703782" y="2095580"/>
                    <a:pt x="3703782" y="2031774"/>
                  </a:cubicBezTo>
                  <a:cubicBezTo>
                    <a:pt x="3703782" y="1964930"/>
                    <a:pt x="3703782" y="1898086"/>
                    <a:pt x="3703782" y="1831242"/>
                  </a:cubicBezTo>
                  <a:cubicBezTo>
                    <a:pt x="3706055" y="1799339"/>
                    <a:pt x="3698097" y="1786236"/>
                    <a:pt x="3678628" y="1790651"/>
                  </a:cubicBezTo>
                  <a:close/>
                  <a:moveTo>
                    <a:pt x="3224444" y="1456672"/>
                  </a:moveTo>
                  <a:cubicBezTo>
                    <a:pt x="3211957" y="1457052"/>
                    <a:pt x="3199849" y="1461609"/>
                    <a:pt x="3186227" y="1469203"/>
                  </a:cubicBezTo>
                  <a:cubicBezTo>
                    <a:pt x="3071199" y="1539073"/>
                    <a:pt x="2956170" y="1602867"/>
                    <a:pt x="2841142" y="1669698"/>
                  </a:cubicBezTo>
                  <a:cubicBezTo>
                    <a:pt x="2798763" y="1690963"/>
                    <a:pt x="2807844" y="1706152"/>
                    <a:pt x="2841142" y="1727417"/>
                  </a:cubicBezTo>
                  <a:cubicBezTo>
                    <a:pt x="2959197" y="1794249"/>
                    <a:pt x="3077253" y="1861080"/>
                    <a:pt x="3192281" y="1927912"/>
                  </a:cubicBezTo>
                  <a:cubicBezTo>
                    <a:pt x="3219525" y="1943101"/>
                    <a:pt x="3240714" y="1943101"/>
                    <a:pt x="3264931" y="1927912"/>
                  </a:cubicBezTo>
                  <a:cubicBezTo>
                    <a:pt x="3382986" y="1861080"/>
                    <a:pt x="3501041" y="1791211"/>
                    <a:pt x="3616070" y="1724379"/>
                  </a:cubicBezTo>
                  <a:cubicBezTo>
                    <a:pt x="3625151" y="1718303"/>
                    <a:pt x="3634232" y="1709190"/>
                    <a:pt x="3643313" y="1703114"/>
                  </a:cubicBezTo>
                  <a:cubicBezTo>
                    <a:pt x="3643313" y="1684888"/>
                    <a:pt x="3628178" y="1681850"/>
                    <a:pt x="3619097" y="1675774"/>
                  </a:cubicBezTo>
                  <a:cubicBezTo>
                    <a:pt x="3501041" y="1605904"/>
                    <a:pt x="3382986" y="1539073"/>
                    <a:pt x="3264931" y="1469203"/>
                  </a:cubicBezTo>
                  <a:cubicBezTo>
                    <a:pt x="3249796" y="1460090"/>
                    <a:pt x="3236931" y="1456293"/>
                    <a:pt x="3224444" y="1456672"/>
                  </a:cubicBezTo>
                  <a:close/>
                  <a:moveTo>
                    <a:pt x="2102571" y="1166676"/>
                  </a:moveTo>
                  <a:cubicBezTo>
                    <a:pt x="2465604" y="1166676"/>
                    <a:pt x="2828637" y="1166676"/>
                    <a:pt x="3191670" y="1166676"/>
                  </a:cubicBezTo>
                  <a:cubicBezTo>
                    <a:pt x="3554703" y="1166676"/>
                    <a:pt x="3917736" y="1166676"/>
                    <a:pt x="4280769" y="1166676"/>
                  </a:cubicBezTo>
                  <a:cubicBezTo>
                    <a:pt x="4341274" y="1163639"/>
                    <a:pt x="4362451" y="1181863"/>
                    <a:pt x="4359426" y="1245648"/>
                  </a:cubicBezTo>
                  <a:cubicBezTo>
                    <a:pt x="4359426" y="1716438"/>
                    <a:pt x="4359426" y="2187228"/>
                    <a:pt x="4359426" y="2658019"/>
                  </a:cubicBezTo>
                  <a:cubicBezTo>
                    <a:pt x="4362451" y="2721803"/>
                    <a:pt x="4341274" y="2740027"/>
                    <a:pt x="4280769" y="2740027"/>
                  </a:cubicBezTo>
                  <a:cubicBezTo>
                    <a:pt x="3554703" y="2736990"/>
                    <a:pt x="2828637" y="2736990"/>
                    <a:pt x="2102571" y="2736990"/>
                  </a:cubicBezTo>
                  <a:cubicBezTo>
                    <a:pt x="2023914" y="2736990"/>
                    <a:pt x="2020888" y="2736990"/>
                    <a:pt x="2020888" y="2654981"/>
                  </a:cubicBezTo>
                  <a:cubicBezTo>
                    <a:pt x="2020888" y="2187228"/>
                    <a:pt x="2020888" y="1716438"/>
                    <a:pt x="2020888" y="1248685"/>
                  </a:cubicBezTo>
                  <a:cubicBezTo>
                    <a:pt x="2020888" y="1166676"/>
                    <a:pt x="2023914" y="1166676"/>
                    <a:pt x="2102571" y="1166676"/>
                  </a:cubicBezTo>
                  <a:close/>
                  <a:moveTo>
                    <a:pt x="2012516" y="974725"/>
                  </a:moveTo>
                  <a:cubicBezTo>
                    <a:pt x="1900573" y="974725"/>
                    <a:pt x="1843088" y="1026371"/>
                    <a:pt x="1843088" y="1129662"/>
                  </a:cubicBezTo>
                  <a:cubicBezTo>
                    <a:pt x="1843088" y="1676498"/>
                    <a:pt x="1843088" y="2226372"/>
                    <a:pt x="1843088" y="2773208"/>
                  </a:cubicBezTo>
                  <a:cubicBezTo>
                    <a:pt x="1843088" y="2858271"/>
                    <a:pt x="1885445" y="2903841"/>
                    <a:pt x="1967134" y="2919031"/>
                  </a:cubicBezTo>
                  <a:cubicBezTo>
                    <a:pt x="1997389" y="2925107"/>
                    <a:pt x="2027644" y="2928145"/>
                    <a:pt x="2057899" y="2928145"/>
                  </a:cubicBezTo>
                  <a:cubicBezTo>
                    <a:pt x="2287837" y="2928145"/>
                    <a:pt x="2520801" y="2928145"/>
                    <a:pt x="2753765" y="2928145"/>
                  </a:cubicBezTo>
                  <a:cubicBezTo>
                    <a:pt x="2780995" y="2928145"/>
                    <a:pt x="2817301" y="2919031"/>
                    <a:pt x="2826377" y="2961563"/>
                  </a:cubicBezTo>
                  <a:cubicBezTo>
                    <a:pt x="2871760" y="3128651"/>
                    <a:pt x="2856632" y="3256246"/>
                    <a:pt x="2650898" y="3286626"/>
                  </a:cubicBezTo>
                  <a:cubicBezTo>
                    <a:pt x="2554082" y="3298778"/>
                    <a:pt x="2457266" y="3292702"/>
                    <a:pt x="2360450" y="3301816"/>
                  </a:cubicBezTo>
                  <a:cubicBezTo>
                    <a:pt x="2299939" y="3310930"/>
                    <a:pt x="2305990" y="3344348"/>
                    <a:pt x="2302965" y="3386880"/>
                  </a:cubicBezTo>
                  <a:cubicBezTo>
                    <a:pt x="2302965" y="3435487"/>
                    <a:pt x="2330194" y="3438525"/>
                    <a:pt x="2366501" y="3438525"/>
                  </a:cubicBezTo>
                  <a:cubicBezTo>
                    <a:pt x="2917142" y="3438525"/>
                    <a:pt x="3467784" y="3438525"/>
                    <a:pt x="4018426" y="3438525"/>
                  </a:cubicBezTo>
                  <a:cubicBezTo>
                    <a:pt x="4060783" y="3438525"/>
                    <a:pt x="4081961" y="3426373"/>
                    <a:pt x="4081961" y="3380804"/>
                  </a:cubicBezTo>
                  <a:cubicBezTo>
                    <a:pt x="4078936" y="3338272"/>
                    <a:pt x="4078936" y="3304854"/>
                    <a:pt x="4021451" y="3304854"/>
                  </a:cubicBezTo>
                  <a:cubicBezTo>
                    <a:pt x="3924635" y="3301816"/>
                    <a:pt x="3824794" y="3298778"/>
                    <a:pt x="3727977" y="3286626"/>
                  </a:cubicBezTo>
                  <a:cubicBezTo>
                    <a:pt x="3531320" y="3259284"/>
                    <a:pt x="3491988" y="3195487"/>
                    <a:pt x="3531320" y="3004094"/>
                  </a:cubicBezTo>
                  <a:cubicBezTo>
                    <a:pt x="3543422" y="2943335"/>
                    <a:pt x="3570651" y="2925107"/>
                    <a:pt x="3628136" y="2925107"/>
                  </a:cubicBezTo>
                  <a:cubicBezTo>
                    <a:pt x="3867151" y="2928145"/>
                    <a:pt x="4109191" y="2928145"/>
                    <a:pt x="4348206" y="2928145"/>
                  </a:cubicBezTo>
                  <a:cubicBezTo>
                    <a:pt x="4490405" y="2925107"/>
                    <a:pt x="4541838" y="2873461"/>
                    <a:pt x="4541838" y="2733714"/>
                  </a:cubicBezTo>
                  <a:cubicBezTo>
                    <a:pt x="4541838" y="2211182"/>
                    <a:pt x="4541838" y="1688650"/>
                    <a:pt x="4541838" y="1166118"/>
                  </a:cubicBezTo>
                  <a:cubicBezTo>
                    <a:pt x="4541838" y="1023333"/>
                    <a:pt x="4490405" y="974725"/>
                    <a:pt x="4348206" y="974725"/>
                  </a:cubicBezTo>
                  <a:cubicBezTo>
                    <a:pt x="3960941" y="974725"/>
                    <a:pt x="3576702" y="974725"/>
                    <a:pt x="3192463" y="974725"/>
                  </a:cubicBezTo>
                  <a:cubicBezTo>
                    <a:pt x="2799148" y="974725"/>
                    <a:pt x="2405832" y="974725"/>
                    <a:pt x="2012516" y="974725"/>
                  </a:cubicBezTo>
                  <a:close/>
                  <a:moveTo>
                    <a:pt x="320728" y="0"/>
                  </a:moveTo>
                  <a:cubicBezTo>
                    <a:pt x="2166426" y="0"/>
                    <a:pt x="4015150" y="0"/>
                    <a:pt x="5863874" y="0"/>
                  </a:cubicBezTo>
                  <a:cubicBezTo>
                    <a:pt x="6069624" y="0"/>
                    <a:pt x="6178550" y="109334"/>
                    <a:pt x="6178550" y="315852"/>
                  </a:cubicBezTo>
                  <a:cubicBezTo>
                    <a:pt x="6178550" y="1758447"/>
                    <a:pt x="6175524" y="3201041"/>
                    <a:pt x="6178550" y="4643636"/>
                  </a:cubicBezTo>
                  <a:cubicBezTo>
                    <a:pt x="6178550" y="4831932"/>
                    <a:pt x="6060546" y="4962525"/>
                    <a:pt x="5860848" y="4962525"/>
                  </a:cubicBezTo>
                  <a:cubicBezTo>
                    <a:pt x="4934973" y="4956451"/>
                    <a:pt x="4009098" y="4959488"/>
                    <a:pt x="3083224" y="4959488"/>
                  </a:cubicBezTo>
                  <a:cubicBezTo>
                    <a:pt x="2160375" y="4959488"/>
                    <a:pt x="1234500" y="4959488"/>
                    <a:pt x="311651" y="4959488"/>
                  </a:cubicBezTo>
                  <a:cubicBezTo>
                    <a:pt x="108927" y="4959488"/>
                    <a:pt x="0" y="4853192"/>
                    <a:pt x="0" y="4649710"/>
                  </a:cubicBezTo>
                  <a:cubicBezTo>
                    <a:pt x="0" y="3207115"/>
                    <a:pt x="0" y="1761484"/>
                    <a:pt x="0" y="318889"/>
                  </a:cubicBezTo>
                  <a:cubicBezTo>
                    <a:pt x="0" y="112371"/>
                    <a:pt x="114978" y="0"/>
                    <a:pt x="320728" y="0"/>
                  </a:cubicBezTo>
                  <a:close/>
                </a:path>
              </a:pathLst>
            </a:cu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129" name="Freeform 78" descr="Icon of a globe">
              <a:extLst>
                <a:ext uri="{FF2B5EF4-FFF2-40B4-BE49-F238E27FC236}">
                  <a16:creationId xmlns:a16="http://schemas.microsoft.com/office/drawing/2014/main" id="{E52CC9EC-5C41-4241-AA2B-357CDD925C1E}"/>
                </a:ext>
              </a:extLst>
            </p:cNvPr>
            <p:cNvSpPr>
              <a:spLocks/>
            </p:cNvSpPr>
            <p:nvPr/>
          </p:nvSpPr>
          <p:spPr bwMode="auto">
            <a:xfrm>
              <a:off x="10383531" y="5072309"/>
              <a:ext cx="506560" cy="411598"/>
            </a:xfrm>
            <a:custGeom>
              <a:avLst/>
              <a:gdLst>
                <a:gd name="connsiteX0" fmla="*/ 2116335 w 6177794"/>
                <a:gd name="connsiteY0" fmla="*/ 3504012 h 5019675"/>
                <a:gd name="connsiteX1" fmla="*/ 2177784 w 6177794"/>
                <a:gd name="connsiteY1" fmla="*/ 3568236 h 5019675"/>
                <a:gd name="connsiteX2" fmla="*/ 2359855 w 6177794"/>
                <a:gd name="connsiteY2" fmla="*/ 3808413 h 5019675"/>
                <a:gd name="connsiteX3" fmla="*/ 2041231 w 6177794"/>
                <a:gd name="connsiteY3" fmla="*/ 3598638 h 5019675"/>
                <a:gd name="connsiteX4" fmla="*/ 2041231 w 6177794"/>
                <a:gd name="connsiteY4" fmla="*/ 3546955 h 5019675"/>
                <a:gd name="connsiteX5" fmla="*/ 2116335 w 6177794"/>
                <a:gd name="connsiteY5" fmla="*/ 3504012 h 5019675"/>
                <a:gd name="connsiteX6" fmla="*/ 3994629 w 6177794"/>
                <a:gd name="connsiteY6" fmla="*/ 3500591 h 5019675"/>
                <a:gd name="connsiteX7" fmla="*/ 4065005 w 6177794"/>
                <a:gd name="connsiteY7" fmla="*/ 3547452 h 5019675"/>
                <a:gd name="connsiteX8" fmla="*/ 4061991 w 6177794"/>
                <a:gd name="connsiteY8" fmla="*/ 3601980 h 5019675"/>
                <a:gd name="connsiteX9" fmla="*/ 3769555 w 6177794"/>
                <a:gd name="connsiteY9" fmla="*/ 3798888 h 5019675"/>
                <a:gd name="connsiteX10" fmla="*/ 3968532 w 6177794"/>
                <a:gd name="connsiteY10" fmla="*/ 3520187 h 5019675"/>
                <a:gd name="connsiteX11" fmla="*/ 3994629 w 6177794"/>
                <a:gd name="connsiteY11" fmla="*/ 3500591 h 5019675"/>
                <a:gd name="connsiteX12" fmla="*/ 2919366 w 6177794"/>
                <a:gd name="connsiteY12" fmla="*/ 3267075 h 5019675"/>
                <a:gd name="connsiteX13" fmla="*/ 2967868 w 6177794"/>
                <a:gd name="connsiteY13" fmla="*/ 3318801 h 5019675"/>
                <a:gd name="connsiteX14" fmla="*/ 2967868 w 6177794"/>
                <a:gd name="connsiteY14" fmla="*/ 3592645 h 5019675"/>
                <a:gd name="connsiteX15" fmla="*/ 2967868 w 6177794"/>
                <a:gd name="connsiteY15" fmla="*/ 3848233 h 5019675"/>
                <a:gd name="connsiteX16" fmla="*/ 2895116 w 6177794"/>
                <a:gd name="connsiteY16" fmla="*/ 3909087 h 5019675"/>
                <a:gd name="connsiteX17" fmla="*/ 2404040 w 6177794"/>
                <a:gd name="connsiteY17" fmla="*/ 3574389 h 5019675"/>
                <a:gd name="connsiteX18" fmla="*/ 2319162 w 6177794"/>
                <a:gd name="connsiteY18" fmla="*/ 3452680 h 5019675"/>
                <a:gd name="connsiteX19" fmla="*/ 2340382 w 6177794"/>
                <a:gd name="connsiteY19" fmla="*/ 3388784 h 5019675"/>
                <a:gd name="connsiteX20" fmla="*/ 2919366 w 6177794"/>
                <a:gd name="connsiteY20" fmla="*/ 3267075 h 5019675"/>
                <a:gd name="connsiteX21" fmla="*/ 3193665 w 6177794"/>
                <a:gd name="connsiteY21" fmla="*/ 3266937 h 5019675"/>
                <a:gd name="connsiteX22" fmla="*/ 3765861 w 6177794"/>
                <a:gd name="connsiteY22" fmla="*/ 3388403 h 5019675"/>
                <a:gd name="connsiteX23" fmla="*/ 3796136 w 6177794"/>
                <a:gd name="connsiteY23" fmla="*/ 3446099 h 5019675"/>
                <a:gd name="connsiteX24" fmla="*/ 3266325 w 6177794"/>
                <a:gd name="connsiteY24" fmla="*/ 3895522 h 5019675"/>
                <a:gd name="connsiteX25" fmla="*/ 3226968 w 6177794"/>
                <a:gd name="connsiteY25" fmla="*/ 3904632 h 5019675"/>
                <a:gd name="connsiteX26" fmla="*/ 3136143 w 6177794"/>
                <a:gd name="connsiteY26" fmla="*/ 3837826 h 5019675"/>
                <a:gd name="connsiteX27" fmla="*/ 3136143 w 6177794"/>
                <a:gd name="connsiteY27" fmla="*/ 3588821 h 5019675"/>
                <a:gd name="connsiteX28" fmla="*/ 3136143 w 6177794"/>
                <a:gd name="connsiteY28" fmla="*/ 3321596 h 5019675"/>
                <a:gd name="connsiteX29" fmla="*/ 3193665 w 6177794"/>
                <a:gd name="connsiteY29" fmla="*/ 3266937 h 5019675"/>
                <a:gd name="connsiteX30" fmla="*/ 3202755 w 6177794"/>
                <a:gd name="connsiteY30" fmla="*/ 2530475 h 5019675"/>
                <a:gd name="connsiteX31" fmla="*/ 3599398 w 6177794"/>
                <a:gd name="connsiteY31" fmla="*/ 2530475 h 5019675"/>
                <a:gd name="connsiteX32" fmla="*/ 3993015 w 6177794"/>
                <a:gd name="connsiteY32" fmla="*/ 2530475 h 5019675"/>
                <a:gd name="connsiteX33" fmla="*/ 4047515 w 6177794"/>
                <a:gd name="connsiteY33" fmla="*/ 2585080 h 5019675"/>
                <a:gd name="connsiteX34" fmla="*/ 3902180 w 6177794"/>
                <a:gd name="connsiteY34" fmla="*/ 3237305 h 5019675"/>
                <a:gd name="connsiteX35" fmla="*/ 3832541 w 6177794"/>
                <a:gd name="connsiteY35" fmla="*/ 3267641 h 5019675"/>
                <a:gd name="connsiteX36" fmla="*/ 3196699 w 6177794"/>
                <a:gd name="connsiteY36" fmla="*/ 3128095 h 5019675"/>
                <a:gd name="connsiteX37" fmla="*/ 3136143 w 6177794"/>
                <a:gd name="connsiteY37" fmla="*/ 3064389 h 5019675"/>
                <a:gd name="connsiteX38" fmla="*/ 3136143 w 6177794"/>
                <a:gd name="connsiteY38" fmla="*/ 2594181 h 5019675"/>
                <a:gd name="connsiteX39" fmla="*/ 3202755 w 6177794"/>
                <a:gd name="connsiteY39" fmla="*/ 2530475 h 5019675"/>
                <a:gd name="connsiteX40" fmla="*/ 2117189 w 6177794"/>
                <a:gd name="connsiteY40" fmla="*/ 2530475 h 5019675"/>
                <a:gd name="connsiteX41" fmla="*/ 2516796 w 6177794"/>
                <a:gd name="connsiteY41" fmla="*/ 2530475 h 5019675"/>
                <a:gd name="connsiteX42" fmla="*/ 2904294 w 6177794"/>
                <a:gd name="connsiteY42" fmla="*/ 2530475 h 5019675"/>
                <a:gd name="connsiteX43" fmla="*/ 2967868 w 6177794"/>
                <a:gd name="connsiteY43" fmla="*/ 2594181 h 5019675"/>
                <a:gd name="connsiteX44" fmla="*/ 2967868 w 6177794"/>
                <a:gd name="connsiteY44" fmla="*/ 3064389 h 5019675"/>
                <a:gd name="connsiteX45" fmla="*/ 2910349 w 6177794"/>
                <a:gd name="connsiteY45" fmla="*/ 3128095 h 5019675"/>
                <a:gd name="connsiteX46" fmla="*/ 2286720 w 6177794"/>
                <a:gd name="connsiteY46" fmla="*/ 3264607 h 5019675"/>
                <a:gd name="connsiteX47" fmla="*/ 2208009 w 6177794"/>
                <a:gd name="connsiteY47" fmla="*/ 3234271 h 5019675"/>
                <a:gd name="connsiteX48" fmla="*/ 2059670 w 6177794"/>
                <a:gd name="connsiteY48" fmla="*/ 2591147 h 5019675"/>
                <a:gd name="connsiteX49" fmla="*/ 2117189 w 6177794"/>
                <a:gd name="connsiteY49" fmla="*/ 2530475 h 5019675"/>
                <a:gd name="connsiteX50" fmla="*/ 4311037 w 6177794"/>
                <a:gd name="connsiteY50" fmla="*/ 2530336 h 5019675"/>
                <a:gd name="connsiteX51" fmla="*/ 4529246 w 6177794"/>
                <a:gd name="connsiteY51" fmla="*/ 2530336 h 5019675"/>
                <a:gd name="connsiteX52" fmla="*/ 4574707 w 6177794"/>
                <a:gd name="connsiteY52" fmla="*/ 2591053 h 5019675"/>
                <a:gd name="connsiteX53" fmla="*/ 4232240 w 6177794"/>
                <a:gd name="connsiteY53" fmla="*/ 3428944 h 5019675"/>
                <a:gd name="connsiteX54" fmla="*/ 4159503 w 6177794"/>
                <a:gd name="connsiteY54" fmla="*/ 3441087 h 5019675"/>
                <a:gd name="connsiteX55" fmla="*/ 4095859 w 6177794"/>
                <a:gd name="connsiteY55" fmla="*/ 3249830 h 5019675"/>
                <a:gd name="connsiteX56" fmla="*/ 4235270 w 6177794"/>
                <a:gd name="connsiteY56" fmla="*/ 2600160 h 5019675"/>
                <a:gd name="connsiteX57" fmla="*/ 4311037 w 6177794"/>
                <a:gd name="connsiteY57" fmla="*/ 2530336 h 5019675"/>
                <a:gd name="connsiteX58" fmla="*/ 1791895 w 6177794"/>
                <a:gd name="connsiteY58" fmla="*/ 2526240 h 5019675"/>
                <a:gd name="connsiteX59" fmla="*/ 1860048 w 6177794"/>
                <a:gd name="connsiteY59" fmla="*/ 2538776 h 5019675"/>
                <a:gd name="connsiteX60" fmla="*/ 1881251 w 6177794"/>
                <a:gd name="connsiteY60" fmla="*/ 2678566 h 5019675"/>
                <a:gd name="connsiteX61" fmla="*/ 2044819 w 6177794"/>
                <a:gd name="connsiteY61" fmla="*/ 3316742 h 5019675"/>
                <a:gd name="connsiteX62" fmla="*/ 2017557 w 6177794"/>
                <a:gd name="connsiteY62" fmla="*/ 3398793 h 5019675"/>
                <a:gd name="connsiteX63" fmla="*/ 1832787 w 6177794"/>
                <a:gd name="connsiteY63" fmla="*/ 3368404 h 5019675"/>
                <a:gd name="connsiteX64" fmla="*/ 1538972 w 6177794"/>
                <a:gd name="connsiteY64" fmla="*/ 2639060 h 5019675"/>
                <a:gd name="connsiteX65" fmla="*/ 1538972 w 6177794"/>
                <a:gd name="connsiteY65" fmla="*/ 2578282 h 5019675"/>
                <a:gd name="connsiteX66" fmla="*/ 1584407 w 6177794"/>
                <a:gd name="connsiteY66" fmla="*/ 2529659 h 5019675"/>
                <a:gd name="connsiteX67" fmla="*/ 1723742 w 6177794"/>
                <a:gd name="connsiteY67" fmla="*/ 2529659 h 5019675"/>
                <a:gd name="connsiteX68" fmla="*/ 1791895 w 6177794"/>
                <a:gd name="connsiteY68" fmla="*/ 2526240 h 5019675"/>
                <a:gd name="connsiteX69" fmla="*/ 2261277 w 6177794"/>
                <a:gd name="connsiteY69" fmla="*/ 1633893 h 5019675"/>
                <a:gd name="connsiteX70" fmla="*/ 2292922 w 6177794"/>
                <a:gd name="connsiteY70" fmla="*/ 1642253 h 5019675"/>
                <a:gd name="connsiteX71" fmla="*/ 2898387 w 6177794"/>
                <a:gd name="connsiteY71" fmla="*/ 1776015 h 5019675"/>
                <a:gd name="connsiteX72" fmla="*/ 2968016 w 6177794"/>
                <a:gd name="connsiteY72" fmla="*/ 1848976 h 5019675"/>
                <a:gd name="connsiteX73" fmla="*/ 2968016 w 6177794"/>
                <a:gd name="connsiteY73" fmla="*/ 2298900 h 5019675"/>
                <a:gd name="connsiteX74" fmla="*/ 2895360 w 6177794"/>
                <a:gd name="connsiteY74" fmla="*/ 2374901 h 5019675"/>
                <a:gd name="connsiteX75" fmla="*/ 2507862 w 6177794"/>
                <a:gd name="connsiteY75" fmla="*/ 2371861 h 5019675"/>
                <a:gd name="connsiteX76" fmla="*/ 2126419 w 6177794"/>
                <a:gd name="connsiteY76" fmla="*/ 2374901 h 5019675"/>
                <a:gd name="connsiteX77" fmla="*/ 2062845 w 6177794"/>
                <a:gd name="connsiteY77" fmla="*/ 2301940 h 5019675"/>
                <a:gd name="connsiteX78" fmla="*/ 2202102 w 6177794"/>
                <a:gd name="connsiteY78" fmla="*/ 1681774 h 5019675"/>
                <a:gd name="connsiteX79" fmla="*/ 2261277 w 6177794"/>
                <a:gd name="connsiteY79" fmla="*/ 1633893 h 5019675"/>
                <a:gd name="connsiteX80" fmla="*/ 3876065 w 6177794"/>
                <a:gd name="connsiteY80" fmla="*/ 1633665 h 5019675"/>
                <a:gd name="connsiteX81" fmla="*/ 3914292 w 6177794"/>
                <a:gd name="connsiteY81" fmla="*/ 1695119 h 5019675"/>
                <a:gd name="connsiteX82" fmla="*/ 4047515 w 6177794"/>
                <a:gd name="connsiteY82" fmla="*/ 2295997 h 5019675"/>
                <a:gd name="connsiteX83" fmla="*/ 3971820 w 6177794"/>
                <a:gd name="connsiteY83" fmla="*/ 2374900 h 5019675"/>
                <a:gd name="connsiteX84" fmla="*/ 3590315 w 6177794"/>
                <a:gd name="connsiteY84" fmla="*/ 2371865 h 5019675"/>
                <a:gd name="connsiteX85" fmla="*/ 3208810 w 6177794"/>
                <a:gd name="connsiteY85" fmla="*/ 2374900 h 5019675"/>
                <a:gd name="connsiteX86" fmla="*/ 3136143 w 6177794"/>
                <a:gd name="connsiteY86" fmla="*/ 2302066 h 5019675"/>
                <a:gd name="connsiteX87" fmla="*/ 3136143 w 6177794"/>
                <a:gd name="connsiteY87" fmla="*/ 1849890 h 5019675"/>
                <a:gd name="connsiteX88" fmla="*/ 3208810 w 6177794"/>
                <a:gd name="connsiteY88" fmla="*/ 1777057 h 5019675"/>
                <a:gd name="connsiteX89" fmla="*/ 3808318 w 6177794"/>
                <a:gd name="connsiteY89" fmla="*/ 1649598 h 5019675"/>
                <a:gd name="connsiteX90" fmla="*/ 3876065 w 6177794"/>
                <a:gd name="connsiteY90" fmla="*/ 1633665 h 5019675"/>
                <a:gd name="connsiteX91" fmla="*/ 1915730 w 6177794"/>
                <a:gd name="connsiteY91" fmla="*/ 1452525 h 5019675"/>
                <a:gd name="connsiteX92" fmla="*/ 1957034 w 6177794"/>
                <a:gd name="connsiteY92" fmla="*/ 1467325 h 5019675"/>
                <a:gd name="connsiteX93" fmla="*/ 2014632 w 6177794"/>
                <a:gd name="connsiteY93" fmla="*/ 1664654 h 5019675"/>
                <a:gd name="connsiteX94" fmla="*/ 1881246 w 6177794"/>
                <a:gd name="connsiteY94" fmla="*/ 2296109 h 5019675"/>
                <a:gd name="connsiteX95" fmla="*/ 1802428 w 6177794"/>
                <a:gd name="connsiteY95" fmla="*/ 2375040 h 5019675"/>
                <a:gd name="connsiteX96" fmla="*/ 1705420 w 6177794"/>
                <a:gd name="connsiteY96" fmla="*/ 2372005 h 5019675"/>
                <a:gd name="connsiteX97" fmla="*/ 1620538 w 6177794"/>
                <a:gd name="connsiteY97" fmla="*/ 2372005 h 5019675"/>
                <a:gd name="connsiteX98" fmla="*/ 1538687 w 6177794"/>
                <a:gd name="connsiteY98" fmla="*/ 2280929 h 5019675"/>
                <a:gd name="connsiteX99" fmla="*/ 1881246 w 6177794"/>
                <a:gd name="connsiteY99" fmla="*/ 1476432 h 5019675"/>
                <a:gd name="connsiteX100" fmla="*/ 1915730 w 6177794"/>
                <a:gd name="connsiteY100" fmla="*/ 1452525 h 5019675"/>
                <a:gd name="connsiteX101" fmla="*/ 4203004 w 6177794"/>
                <a:gd name="connsiteY101" fmla="*/ 1448632 h 5019675"/>
                <a:gd name="connsiteX102" fmla="*/ 4228521 w 6177794"/>
                <a:gd name="connsiteY102" fmla="*/ 1473377 h 5019675"/>
                <a:gd name="connsiteX103" fmla="*/ 4576308 w 6177794"/>
                <a:gd name="connsiteY103" fmla="*/ 2304663 h 5019675"/>
                <a:gd name="connsiteX104" fmla="*/ 4512799 w 6177794"/>
                <a:gd name="connsiteY104" fmla="*/ 2374442 h 5019675"/>
                <a:gd name="connsiteX105" fmla="*/ 4403926 w 6177794"/>
                <a:gd name="connsiteY105" fmla="*/ 2371408 h 5019675"/>
                <a:gd name="connsiteX106" fmla="*/ 4225496 w 6177794"/>
                <a:gd name="connsiteY106" fmla="*/ 2201510 h 5019675"/>
                <a:gd name="connsiteX107" fmla="*/ 4080333 w 6177794"/>
                <a:gd name="connsiteY107" fmla="*/ 1625072 h 5019675"/>
                <a:gd name="connsiteX108" fmla="*/ 4068236 w 6177794"/>
                <a:gd name="connsiteY108" fmla="*/ 1534055 h 5019675"/>
                <a:gd name="connsiteX109" fmla="*/ 4192230 w 6177794"/>
                <a:gd name="connsiteY109" fmla="*/ 1449106 h 5019675"/>
                <a:gd name="connsiteX110" fmla="*/ 4203004 w 6177794"/>
                <a:gd name="connsiteY110" fmla="*/ 1448632 h 5019675"/>
                <a:gd name="connsiteX111" fmla="*/ 2347156 w 6177794"/>
                <a:gd name="connsiteY111" fmla="*/ 1104900 h 5019675"/>
                <a:gd name="connsiteX112" fmla="*/ 2144694 w 6177794"/>
                <a:gd name="connsiteY112" fmla="*/ 1385051 h 5019675"/>
                <a:gd name="connsiteX113" fmla="*/ 2041951 w 6177794"/>
                <a:gd name="connsiteY113" fmla="*/ 1354600 h 5019675"/>
                <a:gd name="connsiteX114" fmla="*/ 2051017 w 6177794"/>
                <a:gd name="connsiteY114" fmla="*/ 1302833 h 5019675"/>
                <a:gd name="connsiteX115" fmla="*/ 2347156 w 6177794"/>
                <a:gd name="connsiteY115" fmla="*/ 1104900 h 5019675"/>
                <a:gd name="connsiteX116" fmla="*/ 3753680 w 6177794"/>
                <a:gd name="connsiteY116" fmla="*/ 1100138 h 5019675"/>
                <a:gd name="connsiteX117" fmla="*/ 3878044 w 6177794"/>
                <a:gd name="connsiteY117" fmla="*/ 1163638 h 5019675"/>
                <a:gd name="connsiteX118" fmla="*/ 4066106 w 6177794"/>
                <a:gd name="connsiteY118" fmla="*/ 1305757 h 5019675"/>
                <a:gd name="connsiteX119" fmla="*/ 4063073 w 6177794"/>
                <a:gd name="connsiteY119" fmla="*/ 1366233 h 5019675"/>
                <a:gd name="connsiteX120" fmla="*/ 3941742 w 6177794"/>
                <a:gd name="connsiteY120" fmla="*/ 1345067 h 5019675"/>
                <a:gd name="connsiteX121" fmla="*/ 3753680 w 6177794"/>
                <a:gd name="connsiteY121" fmla="*/ 1100138 h 5019675"/>
                <a:gd name="connsiteX122" fmla="*/ 2932053 w 6177794"/>
                <a:gd name="connsiteY122" fmla="*/ 992218 h 5019675"/>
                <a:gd name="connsiteX123" fmla="*/ 2967868 w 6177794"/>
                <a:gd name="connsiteY123" fmla="*/ 1057099 h 5019675"/>
                <a:gd name="connsiteX124" fmla="*/ 2967868 w 6177794"/>
                <a:gd name="connsiteY124" fmla="*/ 1312069 h 5019675"/>
                <a:gd name="connsiteX125" fmla="*/ 2967868 w 6177794"/>
                <a:gd name="connsiteY125" fmla="*/ 1579181 h 5019675"/>
                <a:gd name="connsiteX126" fmla="*/ 2907228 w 6177794"/>
                <a:gd name="connsiteY126" fmla="*/ 1636853 h 5019675"/>
                <a:gd name="connsiteX127" fmla="*/ 2358439 w 6177794"/>
                <a:gd name="connsiteY127" fmla="*/ 1524544 h 5019675"/>
                <a:gd name="connsiteX128" fmla="*/ 2328120 w 6177794"/>
                <a:gd name="connsiteY128" fmla="*/ 1436519 h 5019675"/>
                <a:gd name="connsiteX129" fmla="*/ 2840525 w 6177794"/>
                <a:gd name="connsiteY129" fmla="*/ 1011568 h 5019675"/>
                <a:gd name="connsiteX130" fmla="*/ 2892068 w 6177794"/>
                <a:gd name="connsiteY130" fmla="*/ 999427 h 5019675"/>
                <a:gd name="connsiteX131" fmla="*/ 2932053 w 6177794"/>
                <a:gd name="connsiteY131" fmla="*/ 992218 h 5019675"/>
                <a:gd name="connsiteX132" fmla="*/ 3182093 w 6177794"/>
                <a:gd name="connsiteY132" fmla="*/ 990521 h 5019675"/>
                <a:gd name="connsiteX133" fmla="*/ 3235985 w 6177794"/>
                <a:gd name="connsiteY133" fmla="*/ 1002193 h 5019675"/>
                <a:gd name="connsiteX134" fmla="*/ 3686785 w 6177794"/>
                <a:gd name="connsiteY134" fmla="*/ 1308894 h 5019675"/>
                <a:gd name="connsiteX135" fmla="*/ 3789653 w 6177794"/>
                <a:gd name="connsiteY135" fmla="*/ 1451616 h 5019675"/>
                <a:gd name="connsiteX136" fmla="*/ 3771500 w 6177794"/>
                <a:gd name="connsiteY136" fmla="*/ 1515386 h 5019675"/>
                <a:gd name="connsiteX137" fmla="*/ 3184551 w 6177794"/>
                <a:gd name="connsiteY137" fmla="*/ 1639888 h 5019675"/>
                <a:gd name="connsiteX138" fmla="*/ 3139168 w 6177794"/>
                <a:gd name="connsiteY138" fmla="*/ 1585229 h 5019675"/>
                <a:gd name="connsiteX139" fmla="*/ 3136143 w 6177794"/>
                <a:gd name="connsiteY139" fmla="*/ 1311931 h 5019675"/>
                <a:gd name="connsiteX140" fmla="*/ 3136143 w 6177794"/>
                <a:gd name="connsiteY140" fmla="*/ 1075072 h 5019675"/>
                <a:gd name="connsiteX141" fmla="*/ 3182093 w 6177794"/>
                <a:gd name="connsiteY141" fmla="*/ 990521 h 5019675"/>
                <a:gd name="connsiteX142" fmla="*/ 3054536 w 6177794"/>
                <a:gd name="connsiteY142" fmla="*/ 692012 h 5019675"/>
                <a:gd name="connsiteX143" fmla="*/ 1299258 w 6177794"/>
                <a:gd name="connsiteY143" fmla="*/ 2444371 h 5019675"/>
                <a:gd name="connsiteX144" fmla="*/ 3051510 w 6177794"/>
                <a:gd name="connsiteY144" fmla="*/ 4214951 h 5019675"/>
                <a:gd name="connsiteX145" fmla="*/ 4806789 w 6177794"/>
                <a:gd name="connsiteY145" fmla="*/ 2444371 h 5019675"/>
                <a:gd name="connsiteX146" fmla="*/ 3054536 w 6177794"/>
                <a:gd name="connsiteY146" fmla="*/ 692012 h 5019675"/>
                <a:gd name="connsiteX147" fmla="*/ 307869 w 6177794"/>
                <a:gd name="connsiteY147" fmla="*/ 0 h 5019675"/>
                <a:gd name="connsiteX148" fmla="*/ 3091545 w 6177794"/>
                <a:gd name="connsiteY148" fmla="*/ 3037 h 5019675"/>
                <a:gd name="connsiteX149" fmla="*/ 5847989 w 6177794"/>
                <a:gd name="connsiteY149" fmla="*/ 3037 h 5019675"/>
                <a:gd name="connsiteX150" fmla="*/ 6177794 w 6177794"/>
                <a:gd name="connsiteY150" fmla="*/ 334038 h 5019675"/>
                <a:gd name="connsiteX151" fmla="*/ 6177794 w 6177794"/>
                <a:gd name="connsiteY151" fmla="*/ 4679564 h 5019675"/>
                <a:gd name="connsiteX152" fmla="*/ 5835886 w 6177794"/>
                <a:gd name="connsiteY152" fmla="*/ 5019675 h 5019675"/>
                <a:gd name="connsiteX153" fmla="*/ 341152 w 6177794"/>
                <a:gd name="connsiteY153" fmla="*/ 5019675 h 5019675"/>
                <a:gd name="connsiteX154" fmla="*/ 2270 w 6177794"/>
                <a:gd name="connsiteY154" fmla="*/ 4679564 h 5019675"/>
                <a:gd name="connsiteX155" fmla="*/ 2270 w 6177794"/>
                <a:gd name="connsiteY155" fmla="*/ 337075 h 5019675"/>
                <a:gd name="connsiteX156" fmla="*/ 8321 w 6177794"/>
                <a:gd name="connsiteY156" fmla="*/ 245973 h 5019675"/>
                <a:gd name="connsiteX157" fmla="*/ 307869 w 6177794"/>
                <a:gd name="connsiteY157" fmla="*/ 0 h 501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6177794" h="5019675">
                  <a:moveTo>
                    <a:pt x="2116335" y="3504012"/>
                  </a:moveTo>
                  <a:cubicBezTo>
                    <a:pt x="2134542" y="3506672"/>
                    <a:pt x="2150474" y="3527193"/>
                    <a:pt x="2177784" y="3568236"/>
                  </a:cubicBezTo>
                  <a:cubicBezTo>
                    <a:pt x="2229371" y="3653362"/>
                    <a:pt x="2293096" y="3729368"/>
                    <a:pt x="2359855" y="3808413"/>
                  </a:cubicBezTo>
                  <a:cubicBezTo>
                    <a:pt x="2238474" y="3753689"/>
                    <a:pt x="2138335" y="3680724"/>
                    <a:pt x="2041231" y="3598638"/>
                  </a:cubicBezTo>
                  <a:cubicBezTo>
                    <a:pt x="2019989" y="3577357"/>
                    <a:pt x="2016955" y="3565196"/>
                    <a:pt x="2041231" y="3546955"/>
                  </a:cubicBezTo>
                  <a:cubicBezTo>
                    <a:pt x="2077645" y="3516552"/>
                    <a:pt x="2098128" y="3501351"/>
                    <a:pt x="2116335" y="3504012"/>
                  </a:cubicBezTo>
                  <a:close/>
                  <a:moveTo>
                    <a:pt x="3994629" y="3500591"/>
                  </a:moveTo>
                  <a:cubicBezTo>
                    <a:pt x="4019783" y="3497467"/>
                    <a:pt x="4042394" y="3536092"/>
                    <a:pt x="4065005" y="3547452"/>
                  </a:cubicBezTo>
                  <a:cubicBezTo>
                    <a:pt x="4098168" y="3562598"/>
                    <a:pt x="4083094" y="3583804"/>
                    <a:pt x="4061991" y="3601980"/>
                  </a:cubicBezTo>
                  <a:cubicBezTo>
                    <a:pt x="3974561" y="3683773"/>
                    <a:pt x="3881103" y="3750419"/>
                    <a:pt x="3769555" y="3798888"/>
                  </a:cubicBezTo>
                  <a:cubicBezTo>
                    <a:pt x="3838895" y="3708008"/>
                    <a:pt x="3902206" y="3614097"/>
                    <a:pt x="3968532" y="3520187"/>
                  </a:cubicBezTo>
                  <a:cubicBezTo>
                    <a:pt x="3977576" y="3507313"/>
                    <a:pt x="3986244" y="3501632"/>
                    <a:pt x="3994629" y="3500591"/>
                  </a:cubicBezTo>
                  <a:close/>
                  <a:moveTo>
                    <a:pt x="2919366" y="3267075"/>
                  </a:moveTo>
                  <a:cubicBezTo>
                    <a:pt x="2955743" y="3267075"/>
                    <a:pt x="2967868" y="3282289"/>
                    <a:pt x="2967868" y="3318801"/>
                  </a:cubicBezTo>
                  <a:cubicBezTo>
                    <a:pt x="2967868" y="3410083"/>
                    <a:pt x="2967868" y="3501364"/>
                    <a:pt x="2967868" y="3592645"/>
                  </a:cubicBezTo>
                  <a:cubicBezTo>
                    <a:pt x="2967868" y="3677841"/>
                    <a:pt x="2967868" y="3763037"/>
                    <a:pt x="2967868" y="3848233"/>
                  </a:cubicBezTo>
                  <a:cubicBezTo>
                    <a:pt x="2967868" y="3918215"/>
                    <a:pt x="2961805" y="3924300"/>
                    <a:pt x="2895116" y="3909087"/>
                  </a:cubicBezTo>
                  <a:cubicBezTo>
                    <a:pt x="2688985" y="3857361"/>
                    <a:pt x="2531356" y="3735652"/>
                    <a:pt x="2404040" y="3574389"/>
                  </a:cubicBezTo>
                  <a:cubicBezTo>
                    <a:pt x="2373726" y="3534834"/>
                    <a:pt x="2349476" y="3492236"/>
                    <a:pt x="2319162" y="3452680"/>
                  </a:cubicBezTo>
                  <a:cubicBezTo>
                    <a:pt x="2297943" y="3425296"/>
                    <a:pt x="2300974" y="3403997"/>
                    <a:pt x="2340382" y="3388784"/>
                  </a:cubicBezTo>
                  <a:cubicBezTo>
                    <a:pt x="2525293" y="3318801"/>
                    <a:pt x="2719298" y="3276203"/>
                    <a:pt x="2919366" y="3267075"/>
                  </a:cubicBezTo>
                  <a:close/>
                  <a:moveTo>
                    <a:pt x="3193665" y="3266937"/>
                  </a:moveTo>
                  <a:cubicBezTo>
                    <a:pt x="3390452" y="3279083"/>
                    <a:pt x="3581184" y="3318560"/>
                    <a:pt x="3765861" y="3388403"/>
                  </a:cubicBezTo>
                  <a:cubicBezTo>
                    <a:pt x="3796136" y="3397512"/>
                    <a:pt x="3820356" y="3406622"/>
                    <a:pt x="3796136" y="3446099"/>
                  </a:cubicBezTo>
                  <a:cubicBezTo>
                    <a:pt x="3665954" y="3652590"/>
                    <a:pt x="3502469" y="3816569"/>
                    <a:pt x="3266325" y="3895522"/>
                  </a:cubicBezTo>
                  <a:cubicBezTo>
                    <a:pt x="3254215" y="3898558"/>
                    <a:pt x="3239078" y="3901595"/>
                    <a:pt x="3226968" y="3904632"/>
                  </a:cubicBezTo>
                  <a:cubicBezTo>
                    <a:pt x="3145225" y="3925888"/>
                    <a:pt x="3139170" y="3919815"/>
                    <a:pt x="3136143" y="3837826"/>
                  </a:cubicBezTo>
                  <a:cubicBezTo>
                    <a:pt x="3136143" y="3752800"/>
                    <a:pt x="3136143" y="3670810"/>
                    <a:pt x="3136143" y="3588821"/>
                  </a:cubicBezTo>
                  <a:cubicBezTo>
                    <a:pt x="3136143" y="3500758"/>
                    <a:pt x="3139170" y="3409659"/>
                    <a:pt x="3136143" y="3321596"/>
                  </a:cubicBezTo>
                  <a:cubicBezTo>
                    <a:pt x="3136143" y="3282120"/>
                    <a:pt x="3151280" y="3263900"/>
                    <a:pt x="3193665" y="3266937"/>
                  </a:cubicBezTo>
                  <a:close/>
                  <a:moveTo>
                    <a:pt x="3202755" y="2530475"/>
                  </a:moveTo>
                  <a:cubicBezTo>
                    <a:pt x="3335979" y="2530475"/>
                    <a:pt x="3469202" y="2530475"/>
                    <a:pt x="3599398" y="2530475"/>
                  </a:cubicBezTo>
                  <a:cubicBezTo>
                    <a:pt x="3732622" y="2530475"/>
                    <a:pt x="3862819" y="2530475"/>
                    <a:pt x="3993015" y="2530475"/>
                  </a:cubicBezTo>
                  <a:cubicBezTo>
                    <a:pt x="4035404" y="2530475"/>
                    <a:pt x="4050543" y="2542610"/>
                    <a:pt x="4047515" y="2585080"/>
                  </a:cubicBezTo>
                  <a:cubicBezTo>
                    <a:pt x="4038432" y="2812600"/>
                    <a:pt x="3986959" y="3027986"/>
                    <a:pt x="3902180" y="3237305"/>
                  </a:cubicBezTo>
                  <a:cubicBezTo>
                    <a:pt x="3887041" y="3276742"/>
                    <a:pt x="3868874" y="3279775"/>
                    <a:pt x="3832541" y="3267641"/>
                  </a:cubicBezTo>
                  <a:cubicBezTo>
                    <a:pt x="3629677" y="3182700"/>
                    <a:pt x="3414702" y="3146297"/>
                    <a:pt x="3196699" y="3128095"/>
                  </a:cubicBezTo>
                  <a:cubicBezTo>
                    <a:pt x="3154310" y="3125061"/>
                    <a:pt x="3136143" y="3106860"/>
                    <a:pt x="3136143" y="3064389"/>
                  </a:cubicBezTo>
                  <a:cubicBezTo>
                    <a:pt x="3139171" y="2906642"/>
                    <a:pt x="3139171" y="2751928"/>
                    <a:pt x="3136143" y="2594181"/>
                  </a:cubicBezTo>
                  <a:cubicBezTo>
                    <a:pt x="3136143" y="2545643"/>
                    <a:pt x="3154310" y="2530475"/>
                    <a:pt x="3202755" y="2530475"/>
                  </a:cubicBezTo>
                  <a:close/>
                  <a:moveTo>
                    <a:pt x="2117189" y="2530475"/>
                  </a:moveTo>
                  <a:cubicBezTo>
                    <a:pt x="2250392" y="2530475"/>
                    <a:pt x="2383594" y="2530475"/>
                    <a:pt x="2516796" y="2530475"/>
                  </a:cubicBezTo>
                  <a:cubicBezTo>
                    <a:pt x="2646971" y="2530475"/>
                    <a:pt x="2774119" y="2530475"/>
                    <a:pt x="2904294" y="2530475"/>
                  </a:cubicBezTo>
                  <a:cubicBezTo>
                    <a:pt x="2949704" y="2530475"/>
                    <a:pt x="2967868" y="2545643"/>
                    <a:pt x="2967868" y="2594181"/>
                  </a:cubicBezTo>
                  <a:cubicBezTo>
                    <a:pt x="2967868" y="2751928"/>
                    <a:pt x="2967868" y="2909676"/>
                    <a:pt x="2967868" y="3064389"/>
                  </a:cubicBezTo>
                  <a:cubicBezTo>
                    <a:pt x="2967868" y="3106860"/>
                    <a:pt x="2952731" y="3125061"/>
                    <a:pt x="2910349" y="3128095"/>
                  </a:cubicBezTo>
                  <a:cubicBezTo>
                    <a:pt x="2695409" y="3143263"/>
                    <a:pt x="2486523" y="3182700"/>
                    <a:pt x="2286720" y="3264607"/>
                  </a:cubicBezTo>
                  <a:cubicBezTo>
                    <a:pt x="2247364" y="3279775"/>
                    <a:pt x="2226173" y="3276742"/>
                    <a:pt x="2208009" y="3234271"/>
                  </a:cubicBezTo>
                  <a:cubicBezTo>
                    <a:pt x="2120217" y="3027986"/>
                    <a:pt x="2080861" y="2812600"/>
                    <a:pt x="2059670" y="2591147"/>
                  </a:cubicBezTo>
                  <a:cubicBezTo>
                    <a:pt x="2056643" y="2548677"/>
                    <a:pt x="2071780" y="2530475"/>
                    <a:pt x="2117189" y="2530475"/>
                  </a:cubicBezTo>
                  <a:close/>
                  <a:moveTo>
                    <a:pt x="4311037" y="2530336"/>
                  </a:moveTo>
                  <a:cubicBezTo>
                    <a:pt x="4383774" y="2533372"/>
                    <a:pt x="4456510" y="2530336"/>
                    <a:pt x="4529246" y="2530336"/>
                  </a:cubicBezTo>
                  <a:cubicBezTo>
                    <a:pt x="4565615" y="2530336"/>
                    <a:pt x="4580768" y="2548551"/>
                    <a:pt x="4574707" y="2591053"/>
                  </a:cubicBezTo>
                  <a:cubicBezTo>
                    <a:pt x="4544400" y="2900708"/>
                    <a:pt x="4432265" y="3183041"/>
                    <a:pt x="4232240" y="3428944"/>
                  </a:cubicBezTo>
                  <a:cubicBezTo>
                    <a:pt x="4207994" y="3456267"/>
                    <a:pt x="4192841" y="3462338"/>
                    <a:pt x="4159503" y="3441087"/>
                  </a:cubicBezTo>
                  <a:cubicBezTo>
                    <a:pt x="4050399" y="3371263"/>
                    <a:pt x="4047368" y="3371263"/>
                    <a:pt x="4095859" y="3249830"/>
                  </a:cubicBezTo>
                  <a:cubicBezTo>
                    <a:pt x="4177687" y="3040357"/>
                    <a:pt x="4220117" y="2824812"/>
                    <a:pt x="4235270" y="2600160"/>
                  </a:cubicBezTo>
                  <a:cubicBezTo>
                    <a:pt x="4238301" y="2545515"/>
                    <a:pt x="4256485" y="2527300"/>
                    <a:pt x="4311037" y="2530336"/>
                  </a:cubicBezTo>
                  <a:close/>
                  <a:moveTo>
                    <a:pt x="1791895" y="2526240"/>
                  </a:moveTo>
                  <a:cubicBezTo>
                    <a:pt x="1816127" y="2524341"/>
                    <a:pt x="1840360" y="2525101"/>
                    <a:pt x="1860048" y="2538776"/>
                  </a:cubicBezTo>
                  <a:cubicBezTo>
                    <a:pt x="1902455" y="2569165"/>
                    <a:pt x="1875193" y="2629944"/>
                    <a:pt x="1881251" y="2678566"/>
                  </a:cubicBezTo>
                  <a:cubicBezTo>
                    <a:pt x="1908513" y="2897369"/>
                    <a:pt x="1953948" y="3113133"/>
                    <a:pt x="2044819" y="3316742"/>
                  </a:cubicBezTo>
                  <a:cubicBezTo>
                    <a:pt x="2062993" y="3356248"/>
                    <a:pt x="2050877" y="3377520"/>
                    <a:pt x="2017557" y="3398793"/>
                  </a:cubicBezTo>
                  <a:cubicBezTo>
                    <a:pt x="1908513" y="3468688"/>
                    <a:pt x="1908513" y="3468688"/>
                    <a:pt x="1832787" y="3368404"/>
                  </a:cubicBezTo>
                  <a:cubicBezTo>
                    <a:pt x="1669220" y="3149601"/>
                    <a:pt x="1575320" y="2906486"/>
                    <a:pt x="1538972" y="2639060"/>
                  </a:cubicBezTo>
                  <a:cubicBezTo>
                    <a:pt x="1538972" y="2617788"/>
                    <a:pt x="1538972" y="2596515"/>
                    <a:pt x="1538972" y="2578282"/>
                  </a:cubicBezTo>
                  <a:cubicBezTo>
                    <a:pt x="1535943" y="2544853"/>
                    <a:pt x="1554117" y="2529659"/>
                    <a:pt x="1584407" y="2529659"/>
                  </a:cubicBezTo>
                  <a:cubicBezTo>
                    <a:pt x="1626813" y="2529659"/>
                    <a:pt x="1669220" y="2529659"/>
                    <a:pt x="1723742" y="2529659"/>
                  </a:cubicBezTo>
                  <a:cubicBezTo>
                    <a:pt x="1743431" y="2532698"/>
                    <a:pt x="1767663" y="2528139"/>
                    <a:pt x="1791895" y="2526240"/>
                  </a:cubicBezTo>
                  <a:close/>
                  <a:moveTo>
                    <a:pt x="2261277" y="1633893"/>
                  </a:moveTo>
                  <a:cubicBezTo>
                    <a:pt x="2270406" y="1634843"/>
                    <a:pt x="2280813" y="1637693"/>
                    <a:pt x="2292922" y="1642253"/>
                  </a:cubicBezTo>
                  <a:cubicBezTo>
                    <a:pt x="2486671" y="1724334"/>
                    <a:pt x="2689502" y="1760815"/>
                    <a:pt x="2898387" y="1776015"/>
                  </a:cubicBezTo>
                  <a:cubicBezTo>
                    <a:pt x="2949852" y="1779055"/>
                    <a:pt x="2968016" y="1797295"/>
                    <a:pt x="2968016" y="1848976"/>
                  </a:cubicBezTo>
                  <a:cubicBezTo>
                    <a:pt x="2968016" y="1997937"/>
                    <a:pt x="2968016" y="2149939"/>
                    <a:pt x="2968016" y="2298900"/>
                  </a:cubicBezTo>
                  <a:cubicBezTo>
                    <a:pt x="2971043" y="2353621"/>
                    <a:pt x="2949852" y="2374901"/>
                    <a:pt x="2895360" y="2374901"/>
                  </a:cubicBezTo>
                  <a:cubicBezTo>
                    <a:pt x="2765185" y="2371861"/>
                    <a:pt x="2638037" y="2371861"/>
                    <a:pt x="2507862" y="2371861"/>
                  </a:cubicBezTo>
                  <a:cubicBezTo>
                    <a:pt x="2380714" y="2371861"/>
                    <a:pt x="2253567" y="2371861"/>
                    <a:pt x="2126419" y="2374901"/>
                  </a:cubicBezTo>
                  <a:cubicBezTo>
                    <a:pt x="2071927" y="2374901"/>
                    <a:pt x="2059818" y="2356661"/>
                    <a:pt x="2062845" y="2301940"/>
                  </a:cubicBezTo>
                  <a:cubicBezTo>
                    <a:pt x="2081009" y="2086098"/>
                    <a:pt x="2126419" y="1882416"/>
                    <a:pt x="2202102" y="1681774"/>
                  </a:cubicBezTo>
                  <a:cubicBezTo>
                    <a:pt x="2217996" y="1645293"/>
                    <a:pt x="2233889" y="1631043"/>
                    <a:pt x="2261277" y="1633893"/>
                  </a:cubicBezTo>
                  <a:close/>
                  <a:moveTo>
                    <a:pt x="3876065" y="1633665"/>
                  </a:moveTo>
                  <a:cubicBezTo>
                    <a:pt x="3889312" y="1639735"/>
                    <a:pt x="3897639" y="1658702"/>
                    <a:pt x="3914292" y="1695119"/>
                  </a:cubicBezTo>
                  <a:cubicBezTo>
                    <a:pt x="3993015" y="1889342"/>
                    <a:pt x="4029348" y="2089635"/>
                    <a:pt x="4047515" y="2295997"/>
                  </a:cubicBezTo>
                  <a:cubicBezTo>
                    <a:pt x="4050543" y="2356692"/>
                    <a:pt x="4029348" y="2374900"/>
                    <a:pt x="3971820" y="2374900"/>
                  </a:cubicBezTo>
                  <a:cubicBezTo>
                    <a:pt x="3844652" y="2371865"/>
                    <a:pt x="3717483" y="2371865"/>
                    <a:pt x="3590315" y="2371865"/>
                  </a:cubicBezTo>
                  <a:cubicBezTo>
                    <a:pt x="3463147" y="2371865"/>
                    <a:pt x="3335979" y="2371865"/>
                    <a:pt x="3208810" y="2374900"/>
                  </a:cubicBezTo>
                  <a:cubicBezTo>
                    <a:pt x="3157338" y="2374900"/>
                    <a:pt x="3136143" y="2356692"/>
                    <a:pt x="3136143" y="2302066"/>
                  </a:cubicBezTo>
                  <a:cubicBezTo>
                    <a:pt x="3139171" y="2150330"/>
                    <a:pt x="3139171" y="2001627"/>
                    <a:pt x="3136143" y="1849890"/>
                  </a:cubicBezTo>
                  <a:cubicBezTo>
                    <a:pt x="3136143" y="1795265"/>
                    <a:pt x="3157338" y="1780091"/>
                    <a:pt x="3208810" y="1777057"/>
                  </a:cubicBezTo>
                  <a:cubicBezTo>
                    <a:pt x="3414702" y="1764918"/>
                    <a:pt x="3617565" y="1725466"/>
                    <a:pt x="3808318" y="1649598"/>
                  </a:cubicBezTo>
                  <a:cubicBezTo>
                    <a:pt x="3844652" y="1634424"/>
                    <a:pt x="3862819" y="1627596"/>
                    <a:pt x="3876065" y="1633665"/>
                  </a:cubicBezTo>
                  <a:close/>
                  <a:moveTo>
                    <a:pt x="1915730" y="1452525"/>
                  </a:moveTo>
                  <a:cubicBezTo>
                    <a:pt x="1927477" y="1450628"/>
                    <a:pt x="1940361" y="1455182"/>
                    <a:pt x="1957034" y="1467325"/>
                  </a:cubicBezTo>
                  <a:cubicBezTo>
                    <a:pt x="2063136" y="1543221"/>
                    <a:pt x="2066168" y="1540185"/>
                    <a:pt x="2014632" y="1664654"/>
                  </a:cubicBezTo>
                  <a:cubicBezTo>
                    <a:pt x="1932782" y="1868056"/>
                    <a:pt x="1893372" y="2077528"/>
                    <a:pt x="1881246" y="2296109"/>
                  </a:cubicBezTo>
                  <a:cubicBezTo>
                    <a:pt x="1878215" y="2350754"/>
                    <a:pt x="1860026" y="2378076"/>
                    <a:pt x="1802428" y="2375040"/>
                  </a:cubicBezTo>
                  <a:cubicBezTo>
                    <a:pt x="1769081" y="2372005"/>
                    <a:pt x="1738766" y="2372005"/>
                    <a:pt x="1705420" y="2372005"/>
                  </a:cubicBezTo>
                  <a:cubicBezTo>
                    <a:pt x="1678136" y="2372005"/>
                    <a:pt x="1647821" y="2372005"/>
                    <a:pt x="1620538" y="2372005"/>
                  </a:cubicBezTo>
                  <a:cubicBezTo>
                    <a:pt x="1538687" y="2372005"/>
                    <a:pt x="1529593" y="2365933"/>
                    <a:pt x="1538687" y="2280929"/>
                  </a:cubicBezTo>
                  <a:cubicBezTo>
                    <a:pt x="1575065" y="1980381"/>
                    <a:pt x="1687231" y="1713228"/>
                    <a:pt x="1881246" y="1476432"/>
                  </a:cubicBezTo>
                  <a:cubicBezTo>
                    <a:pt x="1893372" y="1462771"/>
                    <a:pt x="1903983" y="1454423"/>
                    <a:pt x="1915730" y="1452525"/>
                  </a:cubicBezTo>
                  <a:close/>
                  <a:moveTo>
                    <a:pt x="4203004" y="1448632"/>
                  </a:moveTo>
                  <a:cubicBezTo>
                    <a:pt x="4213210" y="1451761"/>
                    <a:pt x="4221716" y="1464276"/>
                    <a:pt x="4228521" y="1473377"/>
                  </a:cubicBezTo>
                  <a:cubicBezTo>
                    <a:pt x="4428120" y="1716088"/>
                    <a:pt x="4540017" y="1995206"/>
                    <a:pt x="4576308" y="2304663"/>
                  </a:cubicBezTo>
                  <a:cubicBezTo>
                    <a:pt x="4582356" y="2356239"/>
                    <a:pt x="4561186" y="2374442"/>
                    <a:pt x="4512799" y="2374442"/>
                  </a:cubicBezTo>
                  <a:cubicBezTo>
                    <a:pt x="4476508" y="2371408"/>
                    <a:pt x="4440217" y="2371408"/>
                    <a:pt x="4403926" y="2371408"/>
                  </a:cubicBezTo>
                  <a:cubicBezTo>
                    <a:pt x="4195254" y="2368374"/>
                    <a:pt x="4249690" y="2398713"/>
                    <a:pt x="4225496" y="2201510"/>
                  </a:cubicBezTo>
                  <a:cubicBezTo>
                    <a:pt x="4201303" y="2004308"/>
                    <a:pt x="4158963" y="1810139"/>
                    <a:pt x="4080333" y="1625072"/>
                  </a:cubicBezTo>
                  <a:cubicBezTo>
                    <a:pt x="4071260" y="1594733"/>
                    <a:pt x="4041018" y="1561360"/>
                    <a:pt x="4068236" y="1534055"/>
                  </a:cubicBezTo>
                  <a:cubicBezTo>
                    <a:pt x="4101503" y="1500682"/>
                    <a:pt x="4146866" y="1476411"/>
                    <a:pt x="4192230" y="1449106"/>
                  </a:cubicBezTo>
                  <a:cubicBezTo>
                    <a:pt x="4196010" y="1447589"/>
                    <a:pt x="4199601" y="1447589"/>
                    <a:pt x="4203004" y="1448632"/>
                  </a:cubicBezTo>
                  <a:close/>
                  <a:moveTo>
                    <a:pt x="2347156" y="1104900"/>
                  </a:moveTo>
                  <a:cubicBezTo>
                    <a:pt x="2274632" y="1196254"/>
                    <a:pt x="2211174" y="1290652"/>
                    <a:pt x="2144694" y="1385051"/>
                  </a:cubicBezTo>
                  <a:cubicBezTo>
                    <a:pt x="2105410" y="1439863"/>
                    <a:pt x="2075192" y="1372871"/>
                    <a:pt x="2041951" y="1354600"/>
                  </a:cubicBezTo>
                  <a:cubicBezTo>
                    <a:pt x="2002668" y="1336329"/>
                    <a:pt x="2035908" y="1318058"/>
                    <a:pt x="2051017" y="1302833"/>
                  </a:cubicBezTo>
                  <a:cubicBezTo>
                    <a:pt x="2138650" y="1220615"/>
                    <a:pt x="2235348" y="1153622"/>
                    <a:pt x="2347156" y="1104900"/>
                  </a:cubicBezTo>
                  <a:close/>
                  <a:moveTo>
                    <a:pt x="3753680" y="1100138"/>
                  </a:moveTo>
                  <a:cubicBezTo>
                    <a:pt x="3811312" y="1115257"/>
                    <a:pt x="3841645" y="1142471"/>
                    <a:pt x="3878044" y="1163638"/>
                  </a:cubicBezTo>
                  <a:cubicBezTo>
                    <a:pt x="3944775" y="1205971"/>
                    <a:pt x="4008474" y="1251329"/>
                    <a:pt x="4066106" y="1305757"/>
                  </a:cubicBezTo>
                  <a:cubicBezTo>
                    <a:pt x="4090372" y="1326924"/>
                    <a:pt x="4093405" y="1342043"/>
                    <a:pt x="4063073" y="1366233"/>
                  </a:cubicBezTo>
                  <a:cubicBezTo>
                    <a:pt x="3993308" y="1417638"/>
                    <a:pt x="3987241" y="1417638"/>
                    <a:pt x="3941742" y="1345067"/>
                  </a:cubicBezTo>
                  <a:cubicBezTo>
                    <a:pt x="3890177" y="1260400"/>
                    <a:pt x="3823445" y="1187829"/>
                    <a:pt x="3753680" y="1100138"/>
                  </a:cubicBezTo>
                  <a:close/>
                  <a:moveTo>
                    <a:pt x="2932053" y="992218"/>
                  </a:moveTo>
                  <a:cubicBezTo>
                    <a:pt x="2962751" y="989941"/>
                    <a:pt x="2967868" y="1004739"/>
                    <a:pt x="2967868" y="1057099"/>
                  </a:cubicBezTo>
                  <a:cubicBezTo>
                    <a:pt x="2967868" y="1142089"/>
                    <a:pt x="2967868" y="1227079"/>
                    <a:pt x="2967868" y="1312069"/>
                  </a:cubicBezTo>
                  <a:cubicBezTo>
                    <a:pt x="2967868" y="1400095"/>
                    <a:pt x="2967868" y="1491156"/>
                    <a:pt x="2967868" y="1579181"/>
                  </a:cubicBezTo>
                  <a:cubicBezTo>
                    <a:pt x="2967868" y="1621676"/>
                    <a:pt x="2955740" y="1639888"/>
                    <a:pt x="2907228" y="1636853"/>
                  </a:cubicBezTo>
                  <a:cubicBezTo>
                    <a:pt x="2719245" y="1627747"/>
                    <a:pt x="2537326" y="1588287"/>
                    <a:pt x="2358439" y="1524544"/>
                  </a:cubicBezTo>
                  <a:cubicBezTo>
                    <a:pt x="2306896" y="1506332"/>
                    <a:pt x="2294768" y="1485085"/>
                    <a:pt x="2328120" y="1436519"/>
                  </a:cubicBezTo>
                  <a:cubicBezTo>
                    <a:pt x="2458495" y="1245291"/>
                    <a:pt x="2613126" y="1087452"/>
                    <a:pt x="2840525" y="1011568"/>
                  </a:cubicBezTo>
                  <a:cubicBezTo>
                    <a:pt x="2858716" y="1005497"/>
                    <a:pt x="2876908" y="1002462"/>
                    <a:pt x="2892068" y="999427"/>
                  </a:cubicBezTo>
                  <a:cubicBezTo>
                    <a:pt x="2908744" y="995632"/>
                    <a:pt x="2921820" y="992977"/>
                    <a:pt x="2932053" y="992218"/>
                  </a:cubicBezTo>
                  <a:close/>
                  <a:moveTo>
                    <a:pt x="3182093" y="990521"/>
                  </a:moveTo>
                  <a:cubicBezTo>
                    <a:pt x="3195708" y="991944"/>
                    <a:pt x="3213293" y="996120"/>
                    <a:pt x="3235985" y="1002193"/>
                  </a:cubicBezTo>
                  <a:cubicBezTo>
                    <a:pt x="3420540" y="1050779"/>
                    <a:pt x="3565765" y="1166172"/>
                    <a:pt x="3686785" y="1308894"/>
                  </a:cubicBezTo>
                  <a:cubicBezTo>
                    <a:pt x="3726117" y="1354444"/>
                    <a:pt x="3756372" y="1403030"/>
                    <a:pt x="3789653" y="1451616"/>
                  </a:cubicBezTo>
                  <a:cubicBezTo>
                    <a:pt x="3810831" y="1481983"/>
                    <a:pt x="3810831" y="1500203"/>
                    <a:pt x="3771500" y="1515386"/>
                  </a:cubicBezTo>
                  <a:cubicBezTo>
                    <a:pt x="3580892" y="1588265"/>
                    <a:pt x="3387260" y="1627742"/>
                    <a:pt x="3184551" y="1639888"/>
                  </a:cubicBezTo>
                  <a:cubicBezTo>
                    <a:pt x="3139168" y="1639888"/>
                    <a:pt x="3139168" y="1615595"/>
                    <a:pt x="3139168" y="1585229"/>
                  </a:cubicBezTo>
                  <a:cubicBezTo>
                    <a:pt x="3136143" y="1494129"/>
                    <a:pt x="3136143" y="1403030"/>
                    <a:pt x="3136143" y="1311931"/>
                  </a:cubicBezTo>
                  <a:cubicBezTo>
                    <a:pt x="3136143" y="1232978"/>
                    <a:pt x="3136143" y="1154025"/>
                    <a:pt x="3136143" y="1075072"/>
                  </a:cubicBezTo>
                  <a:cubicBezTo>
                    <a:pt x="3136143" y="1006748"/>
                    <a:pt x="3141248" y="986251"/>
                    <a:pt x="3182093" y="990521"/>
                  </a:cubicBezTo>
                  <a:close/>
                  <a:moveTo>
                    <a:pt x="3054536" y="692012"/>
                  </a:moveTo>
                  <a:cubicBezTo>
                    <a:pt x="2061896" y="695049"/>
                    <a:pt x="1305310" y="1475562"/>
                    <a:pt x="1299258" y="2444371"/>
                  </a:cubicBezTo>
                  <a:cubicBezTo>
                    <a:pt x="1296231" y="3422290"/>
                    <a:pt x="2061896" y="4211914"/>
                    <a:pt x="3051510" y="4214951"/>
                  </a:cubicBezTo>
                  <a:cubicBezTo>
                    <a:pt x="4038098" y="4217988"/>
                    <a:pt x="4812841" y="3422290"/>
                    <a:pt x="4806789" y="2444371"/>
                  </a:cubicBezTo>
                  <a:cubicBezTo>
                    <a:pt x="4818894" y="1508970"/>
                    <a:pt x="4053229" y="688975"/>
                    <a:pt x="3054536" y="692012"/>
                  </a:cubicBezTo>
                  <a:close/>
                  <a:moveTo>
                    <a:pt x="307869" y="0"/>
                  </a:moveTo>
                  <a:cubicBezTo>
                    <a:pt x="1233744" y="3037"/>
                    <a:pt x="2162644" y="3037"/>
                    <a:pt x="3091545" y="3037"/>
                  </a:cubicBezTo>
                  <a:cubicBezTo>
                    <a:pt x="4011368" y="3037"/>
                    <a:pt x="4928166" y="3037"/>
                    <a:pt x="5847989" y="3037"/>
                  </a:cubicBezTo>
                  <a:cubicBezTo>
                    <a:pt x="6062816" y="3037"/>
                    <a:pt x="6177794" y="115395"/>
                    <a:pt x="6177794" y="334038"/>
                  </a:cubicBezTo>
                  <a:cubicBezTo>
                    <a:pt x="6177794" y="1782547"/>
                    <a:pt x="6177794" y="3231055"/>
                    <a:pt x="6177794" y="4679564"/>
                  </a:cubicBezTo>
                  <a:cubicBezTo>
                    <a:pt x="6177794" y="4904280"/>
                    <a:pt x="6059790" y="5019675"/>
                    <a:pt x="5835886" y="5019675"/>
                  </a:cubicBezTo>
                  <a:cubicBezTo>
                    <a:pt x="4005317" y="5019675"/>
                    <a:pt x="2171722" y="5019675"/>
                    <a:pt x="341152" y="5019675"/>
                  </a:cubicBezTo>
                  <a:cubicBezTo>
                    <a:pt x="120274" y="5019675"/>
                    <a:pt x="2270" y="4901244"/>
                    <a:pt x="2270" y="4679564"/>
                  </a:cubicBezTo>
                  <a:cubicBezTo>
                    <a:pt x="-756" y="3231055"/>
                    <a:pt x="-756" y="1785583"/>
                    <a:pt x="2270" y="337075"/>
                  </a:cubicBezTo>
                  <a:cubicBezTo>
                    <a:pt x="2270" y="306707"/>
                    <a:pt x="2270" y="276340"/>
                    <a:pt x="8321" y="245973"/>
                  </a:cubicBezTo>
                  <a:cubicBezTo>
                    <a:pt x="32527" y="118432"/>
                    <a:pt x="141454" y="0"/>
                    <a:pt x="307869" y="0"/>
                  </a:cubicBezTo>
                  <a:close/>
                </a:path>
              </a:pathLst>
            </a:cu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1730"/>
            </a:p>
          </p:txBody>
        </p:sp>
        <p:sp>
          <p:nvSpPr>
            <p:cNvPr id="155" name="Freeform 176" descr="Icon of a globe with connected network">
              <a:extLst>
                <a:ext uri="{FF2B5EF4-FFF2-40B4-BE49-F238E27FC236}">
                  <a16:creationId xmlns:a16="http://schemas.microsoft.com/office/drawing/2014/main" id="{96FFAD37-E728-454F-8592-24052A2CCB3C}"/>
                </a:ext>
              </a:extLst>
            </p:cNvPr>
            <p:cNvSpPr>
              <a:spLocks noEditPoints="1"/>
            </p:cNvSpPr>
            <p:nvPr/>
          </p:nvSpPr>
          <p:spPr bwMode="auto">
            <a:xfrm>
              <a:off x="9045856" y="5670772"/>
              <a:ext cx="348387" cy="349994"/>
            </a:xfrm>
            <a:custGeom>
              <a:avLst/>
              <a:gdLst>
                <a:gd name="T0" fmla="*/ 8 w 2048"/>
                <a:gd name="T1" fmla="*/ 1014 h 2051"/>
                <a:gd name="T2" fmla="*/ 2048 w 2048"/>
                <a:gd name="T3" fmla="*/ 1026 h 2051"/>
                <a:gd name="T4" fmla="*/ 1613 w 2048"/>
                <a:gd name="T5" fmla="*/ 1539 h 2051"/>
                <a:gd name="T6" fmla="*/ 1773 w 2048"/>
                <a:gd name="T7" fmla="*/ 1510 h 2051"/>
                <a:gd name="T8" fmla="*/ 1847 w 2048"/>
                <a:gd name="T9" fmla="*/ 1321 h 2051"/>
                <a:gd name="T10" fmla="*/ 1670 w 2048"/>
                <a:gd name="T11" fmla="*/ 1222 h 2051"/>
                <a:gd name="T12" fmla="*/ 1374 w 2048"/>
                <a:gd name="T13" fmla="*/ 1008 h 2051"/>
                <a:gd name="T14" fmla="*/ 1060 w 2048"/>
                <a:gd name="T15" fmla="*/ 715 h 2051"/>
                <a:gd name="T16" fmla="*/ 797 w 2048"/>
                <a:gd name="T17" fmla="*/ 905 h 2051"/>
                <a:gd name="T18" fmla="*/ 780 w 2048"/>
                <a:gd name="T19" fmla="*/ 1173 h 2051"/>
                <a:gd name="T20" fmla="*/ 1042 w 2048"/>
                <a:gd name="T21" fmla="*/ 1375 h 2051"/>
                <a:gd name="T22" fmla="*/ 1321 w 2048"/>
                <a:gd name="T23" fmla="*/ 1474 h 2051"/>
                <a:gd name="T24" fmla="*/ 1613 w 2048"/>
                <a:gd name="T25" fmla="*/ 1539 h 2051"/>
                <a:gd name="T26" fmla="*/ 1586 w 2048"/>
                <a:gd name="T27" fmla="*/ 1665 h 2051"/>
                <a:gd name="T28" fmla="*/ 1291 w 2048"/>
                <a:gd name="T29" fmla="*/ 1645 h 2051"/>
                <a:gd name="T30" fmla="*/ 977 w 2048"/>
                <a:gd name="T31" fmla="*/ 1527 h 2051"/>
                <a:gd name="T32" fmla="*/ 916 w 2048"/>
                <a:gd name="T33" fmla="*/ 1483 h 2051"/>
                <a:gd name="T34" fmla="*/ 629 w 2048"/>
                <a:gd name="T35" fmla="*/ 1298 h 2051"/>
                <a:gd name="T36" fmla="*/ 516 w 2048"/>
                <a:gd name="T37" fmla="*/ 1338 h 2051"/>
                <a:gd name="T38" fmla="*/ 477 w 2048"/>
                <a:gd name="T39" fmla="*/ 1723 h 2051"/>
                <a:gd name="T40" fmla="*/ 1569 w 2048"/>
                <a:gd name="T41" fmla="*/ 1730 h 2051"/>
                <a:gd name="T42" fmla="*/ 1916 w 2048"/>
                <a:gd name="T43" fmla="*/ 1023 h 2051"/>
                <a:gd name="T44" fmla="*/ 1737 w 2048"/>
                <a:gd name="T45" fmla="*/ 495 h 2051"/>
                <a:gd name="T46" fmla="*/ 1600 w 2048"/>
                <a:gd name="T47" fmla="*/ 481 h 2051"/>
                <a:gd name="T48" fmla="*/ 1184 w 2048"/>
                <a:gd name="T49" fmla="*/ 642 h 2051"/>
                <a:gd name="T50" fmla="*/ 1449 w 2048"/>
                <a:gd name="T51" fmla="*/ 891 h 2051"/>
                <a:gd name="T52" fmla="*/ 1562 w 2048"/>
                <a:gd name="T53" fmla="*/ 877 h 2051"/>
                <a:gd name="T54" fmla="*/ 1750 w 2048"/>
                <a:gd name="T55" fmla="*/ 1148 h 2051"/>
                <a:gd name="T56" fmla="*/ 1891 w 2048"/>
                <a:gd name="T57" fmla="*/ 1232 h 2051"/>
                <a:gd name="T58" fmla="*/ 585 w 2048"/>
                <a:gd name="T59" fmla="*/ 777 h 2051"/>
                <a:gd name="T60" fmla="*/ 857 w 2048"/>
                <a:gd name="T61" fmla="*/ 547 h 2051"/>
                <a:gd name="T62" fmla="*/ 648 w 2048"/>
                <a:gd name="T63" fmla="*/ 250 h 2051"/>
                <a:gd name="T64" fmla="*/ 403 w 2048"/>
                <a:gd name="T65" fmla="*/ 399 h 2051"/>
                <a:gd name="T66" fmla="*/ 389 w 2048"/>
                <a:gd name="T67" fmla="*/ 542 h 2051"/>
                <a:gd name="T68" fmla="*/ 470 w 2048"/>
                <a:gd name="T69" fmla="*/ 785 h 2051"/>
                <a:gd name="T70" fmla="*/ 1583 w 2048"/>
                <a:gd name="T71" fmla="*/ 338 h 2051"/>
                <a:gd name="T72" fmla="*/ 1039 w 2048"/>
                <a:gd name="T73" fmla="*/ 143 h 2051"/>
                <a:gd name="T74" fmla="*/ 766 w 2048"/>
                <a:gd name="T75" fmla="*/ 195 h 2051"/>
                <a:gd name="T76" fmla="*/ 1016 w 2048"/>
                <a:gd name="T77" fmla="*/ 448 h 2051"/>
                <a:gd name="T78" fmla="*/ 1455 w 2048"/>
                <a:gd name="T79" fmla="*/ 335 h 2051"/>
                <a:gd name="T80" fmla="*/ 298 w 2048"/>
                <a:gd name="T81" fmla="*/ 1528 h 2051"/>
                <a:gd name="T82" fmla="*/ 345 w 2048"/>
                <a:gd name="T83" fmla="*/ 1251 h 2051"/>
                <a:gd name="T84" fmla="*/ 321 w 2048"/>
                <a:gd name="T85" fmla="*/ 896 h 2051"/>
                <a:gd name="T86" fmla="*/ 283 w 2048"/>
                <a:gd name="T87" fmla="*/ 645 h 2051"/>
                <a:gd name="T88" fmla="*/ 298 w 2048"/>
                <a:gd name="T89" fmla="*/ 1528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48" h="2051">
                  <a:moveTo>
                    <a:pt x="1032" y="2048"/>
                  </a:moveTo>
                  <a:cubicBezTo>
                    <a:pt x="461" y="2051"/>
                    <a:pt x="0" y="1585"/>
                    <a:pt x="8" y="1014"/>
                  </a:cubicBezTo>
                  <a:cubicBezTo>
                    <a:pt x="16" y="454"/>
                    <a:pt x="472" y="0"/>
                    <a:pt x="1042" y="8"/>
                  </a:cubicBezTo>
                  <a:cubicBezTo>
                    <a:pt x="1607" y="15"/>
                    <a:pt x="2048" y="474"/>
                    <a:pt x="2048" y="1026"/>
                  </a:cubicBezTo>
                  <a:cubicBezTo>
                    <a:pt x="2048" y="1591"/>
                    <a:pt x="1594" y="2048"/>
                    <a:pt x="1032" y="2048"/>
                  </a:cubicBezTo>
                  <a:close/>
                  <a:moveTo>
                    <a:pt x="1613" y="1539"/>
                  </a:moveTo>
                  <a:cubicBezTo>
                    <a:pt x="1659" y="1539"/>
                    <a:pt x="1699" y="1535"/>
                    <a:pt x="1738" y="1530"/>
                  </a:cubicBezTo>
                  <a:cubicBezTo>
                    <a:pt x="1753" y="1529"/>
                    <a:pt x="1765" y="1523"/>
                    <a:pt x="1773" y="1510"/>
                  </a:cubicBezTo>
                  <a:cubicBezTo>
                    <a:pt x="1805" y="1458"/>
                    <a:pt x="1833" y="1405"/>
                    <a:pt x="1855" y="1348"/>
                  </a:cubicBezTo>
                  <a:cubicBezTo>
                    <a:pt x="1860" y="1336"/>
                    <a:pt x="1857" y="1329"/>
                    <a:pt x="1847" y="1321"/>
                  </a:cubicBezTo>
                  <a:cubicBezTo>
                    <a:pt x="1798" y="1289"/>
                    <a:pt x="1749" y="1255"/>
                    <a:pt x="1701" y="1222"/>
                  </a:cubicBezTo>
                  <a:cubicBezTo>
                    <a:pt x="1690" y="1214"/>
                    <a:pt x="1682" y="1213"/>
                    <a:pt x="1670" y="1222"/>
                  </a:cubicBezTo>
                  <a:cubicBezTo>
                    <a:pt x="1637" y="1247"/>
                    <a:pt x="1599" y="1259"/>
                    <a:pt x="1558" y="1260"/>
                  </a:cubicBezTo>
                  <a:cubicBezTo>
                    <a:pt x="1427" y="1261"/>
                    <a:pt x="1333" y="1132"/>
                    <a:pt x="1374" y="1008"/>
                  </a:cubicBezTo>
                  <a:cubicBezTo>
                    <a:pt x="1378" y="996"/>
                    <a:pt x="1382" y="986"/>
                    <a:pt x="1370" y="976"/>
                  </a:cubicBezTo>
                  <a:cubicBezTo>
                    <a:pt x="1263" y="893"/>
                    <a:pt x="1159" y="806"/>
                    <a:pt x="1060" y="715"/>
                  </a:cubicBezTo>
                  <a:cubicBezTo>
                    <a:pt x="1049" y="705"/>
                    <a:pt x="1040" y="706"/>
                    <a:pt x="1028" y="714"/>
                  </a:cubicBezTo>
                  <a:cubicBezTo>
                    <a:pt x="946" y="772"/>
                    <a:pt x="870" y="837"/>
                    <a:pt x="797" y="905"/>
                  </a:cubicBezTo>
                  <a:cubicBezTo>
                    <a:pt x="788" y="914"/>
                    <a:pt x="786" y="921"/>
                    <a:pt x="791" y="934"/>
                  </a:cubicBezTo>
                  <a:cubicBezTo>
                    <a:pt x="825" y="1015"/>
                    <a:pt x="822" y="1095"/>
                    <a:pt x="780" y="1173"/>
                  </a:cubicBezTo>
                  <a:cubicBezTo>
                    <a:pt x="775" y="1184"/>
                    <a:pt x="776" y="1189"/>
                    <a:pt x="784" y="1197"/>
                  </a:cubicBezTo>
                  <a:cubicBezTo>
                    <a:pt x="865" y="1264"/>
                    <a:pt x="950" y="1324"/>
                    <a:pt x="1042" y="1375"/>
                  </a:cubicBezTo>
                  <a:cubicBezTo>
                    <a:pt x="1053" y="1381"/>
                    <a:pt x="1062" y="1382"/>
                    <a:pt x="1074" y="1376"/>
                  </a:cubicBezTo>
                  <a:cubicBezTo>
                    <a:pt x="1173" y="1328"/>
                    <a:pt x="1281" y="1370"/>
                    <a:pt x="1321" y="1474"/>
                  </a:cubicBezTo>
                  <a:cubicBezTo>
                    <a:pt x="1327" y="1490"/>
                    <a:pt x="1336" y="1498"/>
                    <a:pt x="1352" y="1503"/>
                  </a:cubicBezTo>
                  <a:cubicBezTo>
                    <a:pt x="1440" y="1525"/>
                    <a:pt x="1529" y="1537"/>
                    <a:pt x="1613" y="1539"/>
                  </a:cubicBezTo>
                  <a:close/>
                  <a:moveTo>
                    <a:pt x="1638" y="1669"/>
                  </a:moveTo>
                  <a:cubicBezTo>
                    <a:pt x="1618" y="1667"/>
                    <a:pt x="1602" y="1665"/>
                    <a:pt x="1586" y="1665"/>
                  </a:cubicBezTo>
                  <a:cubicBezTo>
                    <a:pt x="1497" y="1664"/>
                    <a:pt x="1409" y="1652"/>
                    <a:pt x="1322" y="1635"/>
                  </a:cubicBezTo>
                  <a:cubicBezTo>
                    <a:pt x="1308" y="1632"/>
                    <a:pt x="1300" y="1635"/>
                    <a:pt x="1291" y="1645"/>
                  </a:cubicBezTo>
                  <a:cubicBezTo>
                    <a:pt x="1237" y="1709"/>
                    <a:pt x="1160" y="1723"/>
                    <a:pt x="1092" y="1698"/>
                  </a:cubicBezTo>
                  <a:cubicBezTo>
                    <a:pt x="1020" y="1673"/>
                    <a:pt x="978" y="1608"/>
                    <a:pt x="977" y="1527"/>
                  </a:cubicBezTo>
                  <a:cubicBezTo>
                    <a:pt x="977" y="1517"/>
                    <a:pt x="973" y="1513"/>
                    <a:pt x="966" y="1509"/>
                  </a:cubicBezTo>
                  <a:cubicBezTo>
                    <a:pt x="949" y="1500"/>
                    <a:pt x="932" y="1492"/>
                    <a:pt x="916" y="1483"/>
                  </a:cubicBezTo>
                  <a:cubicBezTo>
                    <a:pt x="828" y="1432"/>
                    <a:pt x="744" y="1374"/>
                    <a:pt x="667" y="1306"/>
                  </a:cubicBezTo>
                  <a:cubicBezTo>
                    <a:pt x="656" y="1296"/>
                    <a:pt x="645" y="1292"/>
                    <a:pt x="629" y="1298"/>
                  </a:cubicBezTo>
                  <a:cubicBezTo>
                    <a:pt x="605" y="1307"/>
                    <a:pt x="579" y="1313"/>
                    <a:pt x="553" y="1311"/>
                  </a:cubicBezTo>
                  <a:cubicBezTo>
                    <a:pt x="532" y="1310"/>
                    <a:pt x="522" y="1319"/>
                    <a:pt x="516" y="1338"/>
                  </a:cubicBezTo>
                  <a:cubicBezTo>
                    <a:pt x="477" y="1455"/>
                    <a:pt x="461" y="1575"/>
                    <a:pt x="464" y="1698"/>
                  </a:cubicBezTo>
                  <a:cubicBezTo>
                    <a:pt x="465" y="1709"/>
                    <a:pt x="469" y="1717"/>
                    <a:pt x="477" y="1723"/>
                  </a:cubicBezTo>
                  <a:cubicBezTo>
                    <a:pt x="680" y="1878"/>
                    <a:pt x="907" y="1940"/>
                    <a:pt x="1159" y="1905"/>
                  </a:cubicBezTo>
                  <a:cubicBezTo>
                    <a:pt x="1311" y="1883"/>
                    <a:pt x="1447" y="1823"/>
                    <a:pt x="1569" y="1730"/>
                  </a:cubicBezTo>
                  <a:cubicBezTo>
                    <a:pt x="1592" y="1713"/>
                    <a:pt x="1616" y="1694"/>
                    <a:pt x="1638" y="1669"/>
                  </a:cubicBezTo>
                  <a:close/>
                  <a:moveTo>
                    <a:pt x="1916" y="1023"/>
                  </a:moveTo>
                  <a:cubicBezTo>
                    <a:pt x="1913" y="972"/>
                    <a:pt x="1910" y="917"/>
                    <a:pt x="1899" y="863"/>
                  </a:cubicBezTo>
                  <a:cubicBezTo>
                    <a:pt x="1873" y="728"/>
                    <a:pt x="1819" y="606"/>
                    <a:pt x="1737" y="495"/>
                  </a:cubicBezTo>
                  <a:cubicBezTo>
                    <a:pt x="1727" y="482"/>
                    <a:pt x="1715" y="476"/>
                    <a:pt x="1698" y="476"/>
                  </a:cubicBezTo>
                  <a:cubicBezTo>
                    <a:pt x="1665" y="476"/>
                    <a:pt x="1633" y="477"/>
                    <a:pt x="1600" y="481"/>
                  </a:cubicBezTo>
                  <a:cubicBezTo>
                    <a:pt x="1455" y="500"/>
                    <a:pt x="1318" y="549"/>
                    <a:pt x="1188" y="616"/>
                  </a:cubicBezTo>
                  <a:cubicBezTo>
                    <a:pt x="1173" y="623"/>
                    <a:pt x="1172" y="630"/>
                    <a:pt x="1184" y="642"/>
                  </a:cubicBezTo>
                  <a:cubicBezTo>
                    <a:pt x="1221" y="677"/>
                    <a:pt x="1258" y="713"/>
                    <a:pt x="1295" y="748"/>
                  </a:cubicBezTo>
                  <a:cubicBezTo>
                    <a:pt x="1346" y="796"/>
                    <a:pt x="1398" y="843"/>
                    <a:pt x="1449" y="891"/>
                  </a:cubicBezTo>
                  <a:cubicBezTo>
                    <a:pt x="1458" y="900"/>
                    <a:pt x="1466" y="900"/>
                    <a:pt x="1477" y="895"/>
                  </a:cubicBezTo>
                  <a:cubicBezTo>
                    <a:pt x="1504" y="881"/>
                    <a:pt x="1533" y="875"/>
                    <a:pt x="1562" y="877"/>
                  </a:cubicBezTo>
                  <a:cubicBezTo>
                    <a:pt x="1701" y="886"/>
                    <a:pt x="1773" y="1014"/>
                    <a:pt x="1740" y="1121"/>
                  </a:cubicBezTo>
                  <a:cubicBezTo>
                    <a:pt x="1736" y="1133"/>
                    <a:pt x="1740" y="1140"/>
                    <a:pt x="1750" y="1148"/>
                  </a:cubicBezTo>
                  <a:cubicBezTo>
                    <a:pt x="1789" y="1178"/>
                    <a:pt x="1829" y="1209"/>
                    <a:pt x="1868" y="1240"/>
                  </a:cubicBezTo>
                  <a:cubicBezTo>
                    <a:pt x="1881" y="1251"/>
                    <a:pt x="1887" y="1250"/>
                    <a:pt x="1891" y="1232"/>
                  </a:cubicBezTo>
                  <a:cubicBezTo>
                    <a:pt x="1907" y="1165"/>
                    <a:pt x="1913" y="1096"/>
                    <a:pt x="1916" y="1023"/>
                  </a:cubicBezTo>
                  <a:close/>
                  <a:moveTo>
                    <a:pt x="585" y="777"/>
                  </a:moveTo>
                  <a:cubicBezTo>
                    <a:pt x="598" y="780"/>
                    <a:pt x="604" y="776"/>
                    <a:pt x="609" y="770"/>
                  </a:cubicBezTo>
                  <a:cubicBezTo>
                    <a:pt x="685" y="688"/>
                    <a:pt x="765" y="611"/>
                    <a:pt x="857" y="547"/>
                  </a:cubicBezTo>
                  <a:cubicBezTo>
                    <a:pt x="871" y="537"/>
                    <a:pt x="872" y="530"/>
                    <a:pt x="860" y="517"/>
                  </a:cubicBezTo>
                  <a:cubicBezTo>
                    <a:pt x="783" y="433"/>
                    <a:pt x="709" y="346"/>
                    <a:pt x="648" y="250"/>
                  </a:cubicBezTo>
                  <a:cubicBezTo>
                    <a:pt x="640" y="236"/>
                    <a:pt x="632" y="235"/>
                    <a:pt x="619" y="242"/>
                  </a:cubicBezTo>
                  <a:cubicBezTo>
                    <a:pt x="539" y="284"/>
                    <a:pt x="467" y="337"/>
                    <a:pt x="403" y="399"/>
                  </a:cubicBezTo>
                  <a:cubicBezTo>
                    <a:pt x="397" y="406"/>
                    <a:pt x="393" y="413"/>
                    <a:pt x="392" y="422"/>
                  </a:cubicBezTo>
                  <a:cubicBezTo>
                    <a:pt x="385" y="462"/>
                    <a:pt x="387" y="502"/>
                    <a:pt x="389" y="542"/>
                  </a:cubicBezTo>
                  <a:cubicBezTo>
                    <a:pt x="393" y="622"/>
                    <a:pt x="415" y="699"/>
                    <a:pt x="447" y="773"/>
                  </a:cubicBezTo>
                  <a:cubicBezTo>
                    <a:pt x="451" y="784"/>
                    <a:pt x="457" y="789"/>
                    <a:pt x="470" y="785"/>
                  </a:cubicBezTo>
                  <a:cubicBezTo>
                    <a:pt x="509" y="774"/>
                    <a:pt x="549" y="772"/>
                    <a:pt x="585" y="777"/>
                  </a:cubicBezTo>
                  <a:close/>
                  <a:moveTo>
                    <a:pt x="1583" y="338"/>
                  </a:moveTo>
                  <a:cubicBezTo>
                    <a:pt x="1581" y="336"/>
                    <a:pt x="1578" y="334"/>
                    <a:pt x="1576" y="332"/>
                  </a:cubicBezTo>
                  <a:cubicBezTo>
                    <a:pt x="1418" y="209"/>
                    <a:pt x="1239" y="146"/>
                    <a:pt x="1039" y="143"/>
                  </a:cubicBezTo>
                  <a:cubicBezTo>
                    <a:pt x="949" y="142"/>
                    <a:pt x="861" y="153"/>
                    <a:pt x="775" y="180"/>
                  </a:cubicBezTo>
                  <a:cubicBezTo>
                    <a:pt x="768" y="182"/>
                    <a:pt x="754" y="181"/>
                    <a:pt x="766" y="195"/>
                  </a:cubicBezTo>
                  <a:cubicBezTo>
                    <a:pt x="839" y="280"/>
                    <a:pt x="915" y="362"/>
                    <a:pt x="991" y="444"/>
                  </a:cubicBezTo>
                  <a:cubicBezTo>
                    <a:pt x="999" y="452"/>
                    <a:pt x="1006" y="453"/>
                    <a:pt x="1016" y="448"/>
                  </a:cubicBezTo>
                  <a:cubicBezTo>
                    <a:pt x="1037" y="437"/>
                    <a:pt x="1058" y="427"/>
                    <a:pt x="1079" y="418"/>
                  </a:cubicBezTo>
                  <a:cubicBezTo>
                    <a:pt x="1199" y="365"/>
                    <a:pt x="1324" y="336"/>
                    <a:pt x="1455" y="335"/>
                  </a:cubicBezTo>
                  <a:cubicBezTo>
                    <a:pt x="1498" y="334"/>
                    <a:pt x="1540" y="337"/>
                    <a:pt x="1583" y="338"/>
                  </a:cubicBezTo>
                  <a:close/>
                  <a:moveTo>
                    <a:pt x="298" y="1528"/>
                  </a:moveTo>
                  <a:cubicBezTo>
                    <a:pt x="299" y="1522"/>
                    <a:pt x="300" y="1519"/>
                    <a:pt x="300" y="1517"/>
                  </a:cubicBezTo>
                  <a:cubicBezTo>
                    <a:pt x="307" y="1427"/>
                    <a:pt x="321" y="1338"/>
                    <a:pt x="345" y="1251"/>
                  </a:cubicBezTo>
                  <a:cubicBezTo>
                    <a:pt x="350" y="1235"/>
                    <a:pt x="347" y="1224"/>
                    <a:pt x="337" y="1211"/>
                  </a:cubicBezTo>
                  <a:cubicBezTo>
                    <a:pt x="262" y="1116"/>
                    <a:pt x="256" y="998"/>
                    <a:pt x="321" y="896"/>
                  </a:cubicBezTo>
                  <a:cubicBezTo>
                    <a:pt x="329" y="884"/>
                    <a:pt x="329" y="875"/>
                    <a:pt x="324" y="862"/>
                  </a:cubicBezTo>
                  <a:cubicBezTo>
                    <a:pt x="297" y="792"/>
                    <a:pt x="282" y="720"/>
                    <a:pt x="283" y="645"/>
                  </a:cubicBezTo>
                  <a:cubicBezTo>
                    <a:pt x="283" y="611"/>
                    <a:pt x="286" y="577"/>
                    <a:pt x="292" y="539"/>
                  </a:cubicBezTo>
                  <a:cubicBezTo>
                    <a:pt x="100" y="809"/>
                    <a:pt x="84" y="1231"/>
                    <a:pt x="298" y="1528"/>
                  </a:cubicBez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135" name="Freeform 69" descr="Icon of a calendar">
              <a:extLst>
                <a:ext uri="{FF2B5EF4-FFF2-40B4-BE49-F238E27FC236}">
                  <a16:creationId xmlns:a16="http://schemas.microsoft.com/office/drawing/2014/main" id="{7B7FB721-3D1A-4E65-985B-08047C4D88EB}"/>
                </a:ext>
              </a:extLst>
            </p:cNvPr>
            <p:cNvSpPr>
              <a:spLocks noEditPoints="1"/>
            </p:cNvSpPr>
            <p:nvPr/>
          </p:nvSpPr>
          <p:spPr bwMode="auto">
            <a:xfrm>
              <a:off x="9731639" y="5670031"/>
              <a:ext cx="477337" cy="411599"/>
            </a:xfrm>
            <a:custGeom>
              <a:avLst/>
              <a:gdLst>
                <a:gd name="T0" fmla="*/ 1609 w 2041"/>
                <a:gd name="T1" fmla="*/ 89 h 1754"/>
                <a:gd name="T2" fmla="*/ 1721 w 2041"/>
                <a:gd name="T3" fmla="*/ 684 h 1754"/>
                <a:gd name="T4" fmla="*/ 2032 w 2041"/>
                <a:gd name="T5" fmla="*/ 1238 h 1754"/>
                <a:gd name="T6" fmla="*/ 1148 w 2041"/>
                <a:gd name="T7" fmla="*/ 1754 h 1754"/>
                <a:gd name="T8" fmla="*/ 879 w 2041"/>
                <a:gd name="T9" fmla="*/ 1372 h 1754"/>
                <a:gd name="T10" fmla="*/ 1 w 2041"/>
                <a:gd name="T11" fmla="*/ 1309 h 1754"/>
                <a:gd name="T12" fmla="*/ 84 w 2041"/>
                <a:gd name="T13" fmla="*/ 0 h 1754"/>
                <a:gd name="T14" fmla="*/ 400 w 2041"/>
                <a:gd name="T15" fmla="*/ 536 h 1754"/>
                <a:gd name="T16" fmla="*/ 399 w 2041"/>
                <a:gd name="T17" fmla="*/ 360 h 1754"/>
                <a:gd name="T18" fmla="*/ 125 w 2041"/>
                <a:gd name="T19" fmla="*/ 514 h 1754"/>
                <a:gd name="T20" fmla="*/ 629 w 2041"/>
                <a:gd name="T21" fmla="*/ 536 h 1754"/>
                <a:gd name="T22" fmla="*/ 777 w 2041"/>
                <a:gd name="T23" fmla="*/ 383 h 1754"/>
                <a:gd name="T24" fmla="*/ 481 w 2041"/>
                <a:gd name="T25" fmla="*/ 382 h 1754"/>
                <a:gd name="T26" fmla="*/ 629 w 2041"/>
                <a:gd name="T27" fmla="*/ 536 h 1754"/>
                <a:gd name="T28" fmla="*/ 1489 w 2041"/>
                <a:gd name="T29" fmla="*/ 514 h 1754"/>
                <a:gd name="T30" fmla="*/ 1215 w 2041"/>
                <a:gd name="T31" fmla="*/ 360 h 1754"/>
                <a:gd name="T32" fmla="*/ 1215 w 2041"/>
                <a:gd name="T33" fmla="*/ 537 h 1754"/>
                <a:gd name="T34" fmla="*/ 147 w 2041"/>
                <a:gd name="T35" fmla="*/ 596 h 1754"/>
                <a:gd name="T36" fmla="*/ 145 w 2041"/>
                <a:gd name="T37" fmla="*/ 772 h 1754"/>
                <a:gd name="T38" fmla="*/ 420 w 2041"/>
                <a:gd name="T39" fmla="*/ 618 h 1754"/>
                <a:gd name="T40" fmla="*/ 627 w 2041"/>
                <a:gd name="T41" fmla="*/ 772 h 1754"/>
                <a:gd name="T42" fmla="*/ 777 w 2041"/>
                <a:gd name="T43" fmla="*/ 619 h 1754"/>
                <a:gd name="T44" fmla="*/ 481 w 2041"/>
                <a:gd name="T45" fmla="*/ 618 h 1754"/>
                <a:gd name="T46" fmla="*/ 627 w 2041"/>
                <a:gd name="T47" fmla="*/ 772 h 1754"/>
                <a:gd name="T48" fmla="*/ 420 w 2041"/>
                <a:gd name="T49" fmla="*/ 992 h 1754"/>
                <a:gd name="T50" fmla="*/ 146 w 2041"/>
                <a:gd name="T51" fmla="*/ 836 h 1754"/>
                <a:gd name="T52" fmla="*/ 147 w 2041"/>
                <a:gd name="T53" fmla="*/ 1013 h 1754"/>
                <a:gd name="T54" fmla="*/ 757 w 2041"/>
                <a:gd name="T55" fmla="*/ 1012 h 1754"/>
                <a:gd name="T56" fmla="*/ 755 w 2041"/>
                <a:gd name="T57" fmla="*/ 836 h 1754"/>
                <a:gd name="T58" fmla="*/ 481 w 2041"/>
                <a:gd name="T59" fmla="*/ 990 h 1754"/>
                <a:gd name="T60" fmla="*/ 272 w 2041"/>
                <a:gd name="T61" fmla="*/ 1248 h 1754"/>
                <a:gd name="T62" fmla="*/ 420 w 2041"/>
                <a:gd name="T63" fmla="*/ 1095 h 1754"/>
                <a:gd name="T64" fmla="*/ 125 w 2041"/>
                <a:gd name="T65" fmla="*/ 1094 h 1754"/>
                <a:gd name="T66" fmla="*/ 272 w 2041"/>
                <a:gd name="T67" fmla="*/ 1248 h 1754"/>
                <a:gd name="T68" fmla="*/ 777 w 2041"/>
                <a:gd name="T69" fmla="*/ 1228 h 1754"/>
                <a:gd name="T70" fmla="*/ 501 w 2041"/>
                <a:gd name="T71" fmla="*/ 1072 h 1754"/>
                <a:gd name="T72" fmla="*/ 503 w 2041"/>
                <a:gd name="T73" fmla="*/ 1248 h 1754"/>
                <a:gd name="T74" fmla="*/ 858 w 2041"/>
                <a:gd name="T75" fmla="*/ 360 h 1754"/>
                <a:gd name="T76" fmla="*/ 859 w 2041"/>
                <a:gd name="T77" fmla="*/ 537 h 1754"/>
                <a:gd name="T78" fmla="*/ 1129 w 2041"/>
                <a:gd name="T79" fmla="*/ 383 h 1754"/>
                <a:gd name="T80" fmla="*/ 957 w 2041"/>
                <a:gd name="T81" fmla="*/ 772 h 1754"/>
                <a:gd name="T82" fmla="*/ 1130 w 2041"/>
                <a:gd name="T83" fmla="*/ 617 h 1754"/>
                <a:gd name="T84" fmla="*/ 836 w 2041"/>
                <a:gd name="T85" fmla="*/ 617 h 1754"/>
                <a:gd name="T86" fmla="*/ 957 w 2041"/>
                <a:gd name="T87" fmla="*/ 772 h 1754"/>
                <a:gd name="T88" fmla="*/ 837 w 2041"/>
                <a:gd name="T89" fmla="*/ 855 h 1754"/>
                <a:gd name="T90" fmla="*/ 923 w 2041"/>
                <a:gd name="T91" fmla="*/ 1012 h 1754"/>
                <a:gd name="T92" fmla="*/ 1014 w 2041"/>
                <a:gd name="T93" fmla="*/ 836 h 1754"/>
                <a:gd name="T94" fmla="*/ 1466 w 2041"/>
                <a:gd name="T95" fmla="*/ 684 h 1754"/>
                <a:gd name="T96" fmla="*/ 1471 w 2041"/>
                <a:gd name="T97" fmla="*/ 596 h 1754"/>
                <a:gd name="T98" fmla="*/ 1193 w 2041"/>
                <a:gd name="T99" fmla="*/ 658 h 1754"/>
                <a:gd name="T100" fmla="*/ 837 w 2041"/>
                <a:gd name="T101" fmla="*/ 1173 h 1754"/>
                <a:gd name="T102" fmla="*/ 894 w 2041"/>
                <a:gd name="T103" fmla="*/ 1076 h 1754"/>
                <a:gd name="T104" fmla="*/ 837 w 2041"/>
                <a:gd name="T105" fmla="*/ 1173 h 1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1" h="1754">
                  <a:moveTo>
                    <a:pt x="804" y="0"/>
                  </a:moveTo>
                  <a:cubicBezTo>
                    <a:pt x="1043" y="0"/>
                    <a:pt x="1282" y="0"/>
                    <a:pt x="1522" y="0"/>
                  </a:cubicBezTo>
                  <a:cubicBezTo>
                    <a:pt x="1587" y="0"/>
                    <a:pt x="1609" y="22"/>
                    <a:pt x="1609" y="89"/>
                  </a:cubicBezTo>
                  <a:cubicBezTo>
                    <a:pt x="1609" y="277"/>
                    <a:pt x="1609" y="464"/>
                    <a:pt x="1609" y="652"/>
                  </a:cubicBezTo>
                  <a:cubicBezTo>
                    <a:pt x="1609" y="684"/>
                    <a:pt x="1609" y="684"/>
                    <a:pt x="1639" y="684"/>
                  </a:cubicBezTo>
                  <a:cubicBezTo>
                    <a:pt x="1667" y="684"/>
                    <a:pt x="1694" y="684"/>
                    <a:pt x="1721" y="684"/>
                  </a:cubicBezTo>
                  <a:cubicBezTo>
                    <a:pt x="1736" y="683"/>
                    <a:pt x="1744" y="688"/>
                    <a:pt x="1752" y="701"/>
                  </a:cubicBezTo>
                  <a:cubicBezTo>
                    <a:pt x="1844" y="867"/>
                    <a:pt x="1938" y="1034"/>
                    <a:pt x="2031" y="1200"/>
                  </a:cubicBezTo>
                  <a:cubicBezTo>
                    <a:pt x="2038" y="1213"/>
                    <a:pt x="2041" y="1224"/>
                    <a:pt x="2032" y="1238"/>
                  </a:cubicBezTo>
                  <a:cubicBezTo>
                    <a:pt x="1938" y="1402"/>
                    <a:pt x="1844" y="1566"/>
                    <a:pt x="1751" y="1729"/>
                  </a:cubicBezTo>
                  <a:cubicBezTo>
                    <a:pt x="1741" y="1746"/>
                    <a:pt x="1731" y="1754"/>
                    <a:pt x="1710" y="1754"/>
                  </a:cubicBezTo>
                  <a:cubicBezTo>
                    <a:pt x="1523" y="1753"/>
                    <a:pt x="1336" y="1753"/>
                    <a:pt x="1148" y="1754"/>
                  </a:cubicBezTo>
                  <a:cubicBezTo>
                    <a:pt x="1129" y="1754"/>
                    <a:pt x="1119" y="1748"/>
                    <a:pt x="1109" y="1731"/>
                  </a:cubicBezTo>
                  <a:cubicBezTo>
                    <a:pt x="1044" y="1617"/>
                    <a:pt x="978" y="1503"/>
                    <a:pt x="914" y="1389"/>
                  </a:cubicBezTo>
                  <a:cubicBezTo>
                    <a:pt x="905" y="1374"/>
                    <a:pt x="894" y="1372"/>
                    <a:pt x="879" y="1372"/>
                  </a:cubicBezTo>
                  <a:cubicBezTo>
                    <a:pt x="614" y="1372"/>
                    <a:pt x="350" y="1372"/>
                    <a:pt x="85" y="1372"/>
                  </a:cubicBezTo>
                  <a:cubicBezTo>
                    <a:pt x="74" y="1372"/>
                    <a:pt x="64" y="1372"/>
                    <a:pt x="53" y="1370"/>
                  </a:cubicBezTo>
                  <a:cubicBezTo>
                    <a:pt x="21" y="1364"/>
                    <a:pt x="2" y="1341"/>
                    <a:pt x="1" y="1309"/>
                  </a:cubicBezTo>
                  <a:cubicBezTo>
                    <a:pt x="0" y="1302"/>
                    <a:pt x="0" y="1295"/>
                    <a:pt x="0" y="1289"/>
                  </a:cubicBezTo>
                  <a:cubicBezTo>
                    <a:pt x="0" y="887"/>
                    <a:pt x="0" y="485"/>
                    <a:pt x="0" y="83"/>
                  </a:cubicBezTo>
                  <a:cubicBezTo>
                    <a:pt x="0" y="22"/>
                    <a:pt x="22" y="0"/>
                    <a:pt x="84" y="0"/>
                  </a:cubicBezTo>
                  <a:cubicBezTo>
                    <a:pt x="324" y="0"/>
                    <a:pt x="564" y="0"/>
                    <a:pt x="804" y="0"/>
                  </a:cubicBezTo>
                  <a:close/>
                  <a:moveTo>
                    <a:pt x="272" y="536"/>
                  </a:moveTo>
                  <a:cubicBezTo>
                    <a:pt x="315" y="536"/>
                    <a:pt x="357" y="536"/>
                    <a:pt x="400" y="536"/>
                  </a:cubicBezTo>
                  <a:cubicBezTo>
                    <a:pt x="414" y="537"/>
                    <a:pt x="421" y="532"/>
                    <a:pt x="420" y="517"/>
                  </a:cubicBezTo>
                  <a:cubicBezTo>
                    <a:pt x="420" y="472"/>
                    <a:pt x="420" y="426"/>
                    <a:pt x="420" y="381"/>
                  </a:cubicBezTo>
                  <a:cubicBezTo>
                    <a:pt x="421" y="365"/>
                    <a:pt x="414" y="360"/>
                    <a:pt x="399" y="360"/>
                  </a:cubicBezTo>
                  <a:cubicBezTo>
                    <a:pt x="315" y="361"/>
                    <a:pt x="231" y="361"/>
                    <a:pt x="147" y="360"/>
                  </a:cubicBezTo>
                  <a:cubicBezTo>
                    <a:pt x="131" y="360"/>
                    <a:pt x="124" y="365"/>
                    <a:pt x="125" y="382"/>
                  </a:cubicBezTo>
                  <a:cubicBezTo>
                    <a:pt x="125" y="426"/>
                    <a:pt x="125" y="470"/>
                    <a:pt x="125" y="514"/>
                  </a:cubicBezTo>
                  <a:cubicBezTo>
                    <a:pt x="124" y="532"/>
                    <a:pt x="131" y="537"/>
                    <a:pt x="148" y="537"/>
                  </a:cubicBezTo>
                  <a:cubicBezTo>
                    <a:pt x="190" y="536"/>
                    <a:pt x="231" y="536"/>
                    <a:pt x="272" y="536"/>
                  </a:cubicBezTo>
                  <a:close/>
                  <a:moveTo>
                    <a:pt x="629" y="536"/>
                  </a:moveTo>
                  <a:cubicBezTo>
                    <a:pt x="671" y="536"/>
                    <a:pt x="713" y="536"/>
                    <a:pt x="755" y="537"/>
                  </a:cubicBezTo>
                  <a:cubicBezTo>
                    <a:pt x="771" y="537"/>
                    <a:pt x="777" y="531"/>
                    <a:pt x="777" y="514"/>
                  </a:cubicBezTo>
                  <a:cubicBezTo>
                    <a:pt x="776" y="471"/>
                    <a:pt x="776" y="427"/>
                    <a:pt x="777" y="383"/>
                  </a:cubicBezTo>
                  <a:cubicBezTo>
                    <a:pt x="777" y="366"/>
                    <a:pt x="772" y="360"/>
                    <a:pt x="755" y="360"/>
                  </a:cubicBezTo>
                  <a:cubicBezTo>
                    <a:pt x="671" y="361"/>
                    <a:pt x="587" y="361"/>
                    <a:pt x="503" y="360"/>
                  </a:cubicBezTo>
                  <a:cubicBezTo>
                    <a:pt x="487" y="360"/>
                    <a:pt x="481" y="366"/>
                    <a:pt x="481" y="382"/>
                  </a:cubicBezTo>
                  <a:cubicBezTo>
                    <a:pt x="482" y="426"/>
                    <a:pt x="482" y="470"/>
                    <a:pt x="481" y="514"/>
                  </a:cubicBezTo>
                  <a:cubicBezTo>
                    <a:pt x="481" y="531"/>
                    <a:pt x="486" y="537"/>
                    <a:pt x="503" y="537"/>
                  </a:cubicBezTo>
                  <a:cubicBezTo>
                    <a:pt x="545" y="536"/>
                    <a:pt x="587" y="536"/>
                    <a:pt x="629" y="536"/>
                  </a:cubicBezTo>
                  <a:close/>
                  <a:moveTo>
                    <a:pt x="1341" y="536"/>
                  </a:moveTo>
                  <a:cubicBezTo>
                    <a:pt x="1382" y="536"/>
                    <a:pt x="1424" y="536"/>
                    <a:pt x="1465" y="537"/>
                  </a:cubicBezTo>
                  <a:cubicBezTo>
                    <a:pt x="1482" y="537"/>
                    <a:pt x="1489" y="532"/>
                    <a:pt x="1489" y="514"/>
                  </a:cubicBezTo>
                  <a:cubicBezTo>
                    <a:pt x="1488" y="470"/>
                    <a:pt x="1488" y="426"/>
                    <a:pt x="1489" y="382"/>
                  </a:cubicBezTo>
                  <a:cubicBezTo>
                    <a:pt x="1489" y="366"/>
                    <a:pt x="1483" y="360"/>
                    <a:pt x="1467" y="360"/>
                  </a:cubicBezTo>
                  <a:cubicBezTo>
                    <a:pt x="1383" y="361"/>
                    <a:pt x="1299" y="361"/>
                    <a:pt x="1215" y="360"/>
                  </a:cubicBezTo>
                  <a:cubicBezTo>
                    <a:pt x="1198" y="360"/>
                    <a:pt x="1193" y="367"/>
                    <a:pt x="1193" y="383"/>
                  </a:cubicBezTo>
                  <a:cubicBezTo>
                    <a:pt x="1194" y="427"/>
                    <a:pt x="1194" y="471"/>
                    <a:pt x="1193" y="515"/>
                  </a:cubicBezTo>
                  <a:cubicBezTo>
                    <a:pt x="1193" y="531"/>
                    <a:pt x="1199" y="537"/>
                    <a:pt x="1215" y="537"/>
                  </a:cubicBezTo>
                  <a:cubicBezTo>
                    <a:pt x="1257" y="536"/>
                    <a:pt x="1299" y="536"/>
                    <a:pt x="1341" y="536"/>
                  </a:cubicBezTo>
                  <a:close/>
                  <a:moveTo>
                    <a:pt x="273" y="596"/>
                  </a:moveTo>
                  <a:cubicBezTo>
                    <a:pt x="231" y="596"/>
                    <a:pt x="189" y="597"/>
                    <a:pt x="147" y="596"/>
                  </a:cubicBezTo>
                  <a:cubicBezTo>
                    <a:pt x="132" y="596"/>
                    <a:pt x="124" y="600"/>
                    <a:pt x="125" y="617"/>
                  </a:cubicBezTo>
                  <a:cubicBezTo>
                    <a:pt x="125" y="662"/>
                    <a:pt x="125" y="707"/>
                    <a:pt x="125" y="752"/>
                  </a:cubicBezTo>
                  <a:cubicBezTo>
                    <a:pt x="125" y="767"/>
                    <a:pt x="130" y="773"/>
                    <a:pt x="145" y="772"/>
                  </a:cubicBezTo>
                  <a:cubicBezTo>
                    <a:pt x="230" y="772"/>
                    <a:pt x="315" y="772"/>
                    <a:pt x="401" y="772"/>
                  </a:cubicBezTo>
                  <a:cubicBezTo>
                    <a:pt x="416" y="773"/>
                    <a:pt x="421" y="767"/>
                    <a:pt x="420" y="752"/>
                  </a:cubicBezTo>
                  <a:cubicBezTo>
                    <a:pt x="420" y="708"/>
                    <a:pt x="420" y="663"/>
                    <a:pt x="420" y="618"/>
                  </a:cubicBezTo>
                  <a:cubicBezTo>
                    <a:pt x="421" y="602"/>
                    <a:pt x="415" y="596"/>
                    <a:pt x="398" y="596"/>
                  </a:cubicBezTo>
                  <a:cubicBezTo>
                    <a:pt x="357" y="597"/>
                    <a:pt x="315" y="596"/>
                    <a:pt x="273" y="596"/>
                  </a:cubicBezTo>
                  <a:close/>
                  <a:moveTo>
                    <a:pt x="627" y="772"/>
                  </a:moveTo>
                  <a:cubicBezTo>
                    <a:pt x="670" y="772"/>
                    <a:pt x="712" y="772"/>
                    <a:pt x="755" y="773"/>
                  </a:cubicBezTo>
                  <a:cubicBezTo>
                    <a:pt x="771" y="773"/>
                    <a:pt x="777" y="767"/>
                    <a:pt x="777" y="750"/>
                  </a:cubicBezTo>
                  <a:cubicBezTo>
                    <a:pt x="776" y="707"/>
                    <a:pt x="776" y="663"/>
                    <a:pt x="777" y="619"/>
                  </a:cubicBezTo>
                  <a:cubicBezTo>
                    <a:pt x="777" y="602"/>
                    <a:pt x="772" y="596"/>
                    <a:pt x="755" y="596"/>
                  </a:cubicBezTo>
                  <a:cubicBezTo>
                    <a:pt x="671" y="597"/>
                    <a:pt x="587" y="597"/>
                    <a:pt x="503" y="596"/>
                  </a:cubicBezTo>
                  <a:cubicBezTo>
                    <a:pt x="487" y="596"/>
                    <a:pt x="481" y="602"/>
                    <a:pt x="481" y="618"/>
                  </a:cubicBezTo>
                  <a:cubicBezTo>
                    <a:pt x="482" y="662"/>
                    <a:pt x="482" y="706"/>
                    <a:pt x="481" y="750"/>
                  </a:cubicBezTo>
                  <a:cubicBezTo>
                    <a:pt x="481" y="767"/>
                    <a:pt x="486" y="773"/>
                    <a:pt x="503" y="773"/>
                  </a:cubicBezTo>
                  <a:cubicBezTo>
                    <a:pt x="544" y="772"/>
                    <a:pt x="586" y="772"/>
                    <a:pt x="627" y="772"/>
                  </a:cubicBezTo>
                  <a:close/>
                  <a:moveTo>
                    <a:pt x="273" y="1012"/>
                  </a:moveTo>
                  <a:cubicBezTo>
                    <a:pt x="315" y="1012"/>
                    <a:pt x="357" y="1012"/>
                    <a:pt x="399" y="1013"/>
                  </a:cubicBezTo>
                  <a:cubicBezTo>
                    <a:pt x="414" y="1013"/>
                    <a:pt x="421" y="1008"/>
                    <a:pt x="420" y="992"/>
                  </a:cubicBezTo>
                  <a:cubicBezTo>
                    <a:pt x="420" y="947"/>
                    <a:pt x="420" y="901"/>
                    <a:pt x="420" y="856"/>
                  </a:cubicBezTo>
                  <a:cubicBezTo>
                    <a:pt x="421" y="841"/>
                    <a:pt x="415" y="836"/>
                    <a:pt x="400" y="836"/>
                  </a:cubicBezTo>
                  <a:cubicBezTo>
                    <a:pt x="316" y="837"/>
                    <a:pt x="231" y="837"/>
                    <a:pt x="146" y="836"/>
                  </a:cubicBezTo>
                  <a:cubicBezTo>
                    <a:pt x="130" y="836"/>
                    <a:pt x="124" y="843"/>
                    <a:pt x="125" y="859"/>
                  </a:cubicBezTo>
                  <a:cubicBezTo>
                    <a:pt x="125" y="903"/>
                    <a:pt x="125" y="947"/>
                    <a:pt x="125" y="991"/>
                  </a:cubicBezTo>
                  <a:cubicBezTo>
                    <a:pt x="124" y="1008"/>
                    <a:pt x="131" y="1013"/>
                    <a:pt x="147" y="1013"/>
                  </a:cubicBezTo>
                  <a:cubicBezTo>
                    <a:pt x="189" y="1012"/>
                    <a:pt x="231" y="1012"/>
                    <a:pt x="273" y="1012"/>
                  </a:cubicBezTo>
                  <a:close/>
                  <a:moveTo>
                    <a:pt x="629" y="1012"/>
                  </a:moveTo>
                  <a:cubicBezTo>
                    <a:pt x="672" y="1012"/>
                    <a:pt x="714" y="1012"/>
                    <a:pt x="757" y="1012"/>
                  </a:cubicBezTo>
                  <a:cubicBezTo>
                    <a:pt x="772" y="1013"/>
                    <a:pt x="777" y="1007"/>
                    <a:pt x="777" y="992"/>
                  </a:cubicBezTo>
                  <a:cubicBezTo>
                    <a:pt x="776" y="947"/>
                    <a:pt x="776" y="902"/>
                    <a:pt x="777" y="857"/>
                  </a:cubicBezTo>
                  <a:cubicBezTo>
                    <a:pt x="777" y="840"/>
                    <a:pt x="770" y="836"/>
                    <a:pt x="755" y="836"/>
                  </a:cubicBezTo>
                  <a:cubicBezTo>
                    <a:pt x="671" y="837"/>
                    <a:pt x="587" y="837"/>
                    <a:pt x="503" y="836"/>
                  </a:cubicBezTo>
                  <a:cubicBezTo>
                    <a:pt x="487" y="836"/>
                    <a:pt x="481" y="842"/>
                    <a:pt x="481" y="859"/>
                  </a:cubicBezTo>
                  <a:cubicBezTo>
                    <a:pt x="482" y="902"/>
                    <a:pt x="482" y="946"/>
                    <a:pt x="481" y="990"/>
                  </a:cubicBezTo>
                  <a:cubicBezTo>
                    <a:pt x="481" y="1007"/>
                    <a:pt x="486" y="1013"/>
                    <a:pt x="503" y="1013"/>
                  </a:cubicBezTo>
                  <a:cubicBezTo>
                    <a:pt x="545" y="1012"/>
                    <a:pt x="587" y="1012"/>
                    <a:pt x="629" y="1012"/>
                  </a:cubicBezTo>
                  <a:close/>
                  <a:moveTo>
                    <a:pt x="272" y="1248"/>
                  </a:moveTo>
                  <a:cubicBezTo>
                    <a:pt x="314" y="1248"/>
                    <a:pt x="356" y="1247"/>
                    <a:pt x="398" y="1248"/>
                  </a:cubicBezTo>
                  <a:cubicBezTo>
                    <a:pt x="414" y="1249"/>
                    <a:pt x="421" y="1243"/>
                    <a:pt x="420" y="1227"/>
                  </a:cubicBezTo>
                  <a:cubicBezTo>
                    <a:pt x="420" y="1183"/>
                    <a:pt x="420" y="1139"/>
                    <a:pt x="420" y="1095"/>
                  </a:cubicBezTo>
                  <a:cubicBezTo>
                    <a:pt x="421" y="1079"/>
                    <a:pt x="416" y="1072"/>
                    <a:pt x="399" y="1072"/>
                  </a:cubicBezTo>
                  <a:cubicBezTo>
                    <a:pt x="315" y="1073"/>
                    <a:pt x="231" y="1073"/>
                    <a:pt x="147" y="1072"/>
                  </a:cubicBezTo>
                  <a:cubicBezTo>
                    <a:pt x="131" y="1072"/>
                    <a:pt x="124" y="1078"/>
                    <a:pt x="125" y="1094"/>
                  </a:cubicBezTo>
                  <a:cubicBezTo>
                    <a:pt x="125" y="1138"/>
                    <a:pt x="125" y="1182"/>
                    <a:pt x="125" y="1226"/>
                  </a:cubicBezTo>
                  <a:cubicBezTo>
                    <a:pt x="124" y="1242"/>
                    <a:pt x="130" y="1249"/>
                    <a:pt x="147" y="1248"/>
                  </a:cubicBezTo>
                  <a:cubicBezTo>
                    <a:pt x="188" y="1247"/>
                    <a:pt x="230" y="1248"/>
                    <a:pt x="272" y="1248"/>
                  </a:cubicBezTo>
                  <a:close/>
                  <a:moveTo>
                    <a:pt x="629" y="1248"/>
                  </a:moveTo>
                  <a:cubicBezTo>
                    <a:pt x="672" y="1248"/>
                    <a:pt x="714" y="1248"/>
                    <a:pt x="757" y="1248"/>
                  </a:cubicBezTo>
                  <a:cubicBezTo>
                    <a:pt x="772" y="1248"/>
                    <a:pt x="777" y="1243"/>
                    <a:pt x="777" y="1228"/>
                  </a:cubicBezTo>
                  <a:cubicBezTo>
                    <a:pt x="776" y="1183"/>
                    <a:pt x="776" y="1138"/>
                    <a:pt x="777" y="1092"/>
                  </a:cubicBezTo>
                  <a:cubicBezTo>
                    <a:pt x="777" y="1078"/>
                    <a:pt x="771" y="1072"/>
                    <a:pt x="757" y="1072"/>
                  </a:cubicBezTo>
                  <a:cubicBezTo>
                    <a:pt x="672" y="1073"/>
                    <a:pt x="586" y="1073"/>
                    <a:pt x="501" y="1072"/>
                  </a:cubicBezTo>
                  <a:cubicBezTo>
                    <a:pt x="486" y="1072"/>
                    <a:pt x="481" y="1078"/>
                    <a:pt x="481" y="1093"/>
                  </a:cubicBezTo>
                  <a:cubicBezTo>
                    <a:pt x="482" y="1137"/>
                    <a:pt x="482" y="1182"/>
                    <a:pt x="481" y="1226"/>
                  </a:cubicBezTo>
                  <a:cubicBezTo>
                    <a:pt x="481" y="1243"/>
                    <a:pt x="487" y="1249"/>
                    <a:pt x="503" y="1248"/>
                  </a:cubicBezTo>
                  <a:cubicBezTo>
                    <a:pt x="545" y="1247"/>
                    <a:pt x="587" y="1248"/>
                    <a:pt x="629" y="1248"/>
                  </a:cubicBezTo>
                  <a:close/>
                  <a:moveTo>
                    <a:pt x="984" y="360"/>
                  </a:moveTo>
                  <a:cubicBezTo>
                    <a:pt x="942" y="360"/>
                    <a:pt x="900" y="361"/>
                    <a:pt x="858" y="360"/>
                  </a:cubicBezTo>
                  <a:cubicBezTo>
                    <a:pt x="843" y="360"/>
                    <a:pt x="836" y="366"/>
                    <a:pt x="836" y="381"/>
                  </a:cubicBezTo>
                  <a:cubicBezTo>
                    <a:pt x="837" y="426"/>
                    <a:pt x="837" y="471"/>
                    <a:pt x="836" y="515"/>
                  </a:cubicBezTo>
                  <a:cubicBezTo>
                    <a:pt x="836" y="532"/>
                    <a:pt x="844" y="537"/>
                    <a:pt x="859" y="537"/>
                  </a:cubicBezTo>
                  <a:cubicBezTo>
                    <a:pt x="942" y="536"/>
                    <a:pt x="1024" y="536"/>
                    <a:pt x="1107" y="537"/>
                  </a:cubicBezTo>
                  <a:cubicBezTo>
                    <a:pt x="1123" y="537"/>
                    <a:pt x="1130" y="531"/>
                    <a:pt x="1129" y="515"/>
                  </a:cubicBezTo>
                  <a:cubicBezTo>
                    <a:pt x="1129" y="471"/>
                    <a:pt x="1129" y="427"/>
                    <a:pt x="1129" y="383"/>
                  </a:cubicBezTo>
                  <a:cubicBezTo>
                    <a:pt x="1130" y="365"/>
                    <a:pt x="1122" y="360"/>
                    <a:pt x="1106" y="360"/>
                  </a:cubicBezTo>
                  <a:cubicBezTo>
                    <a:pt x="1065" y="361"/>
                    <a:pt x="1024" y="360"/>
                    <a:pt x="984" y="360"/>
                  </a:cubicBezTo>
                  <a:close/>
                  <a:moveTo>
                    <a:pt x="957" y="772"/>
                  </a:moveTo>
                  <a:cubicBezTo>
                    <a:pt x="990" y="772"/>
                    <a:pt x="1023" y="772"/>
                    <a:pt x="1056" y="772"/>
                  </a:cubicBezTo>
                  <a:cubicBezTo>
                    <a:pt x="1064" y="772"/>
                    <a:pt x="1073" y="773"/>
                    <a:pt x="1078" y="765"/>
                  </a:cubicBezTo>
                  <a:cubicBezTo>
                    <a:pt x="1106" y="719"/>
                    <a:pt x="1140" y="676"/>
                    <a:pt x="1130" y="617"/>
                  </a:cubicBezTo>
                  <a:cubicBezTo>
                    <a:pt x="1127" y="602"/>
                    <a:pt x="1123" y="596"/>
                    <a:pt x="1108" y="596"/>
                  </a:cubicBezTo>
                  <a:cubicBezTo>
                    <a:pt x="1025" y="597"/>
                    <a:pt x="941" y="597"/>
                    <a:pt x="858" y="596"/>
                  </a:cubicBezTo>
                  <a:cubicBezTo>
                    <a:pt x="843" y="596"/>
                    <a:pt x="836" y="601"/>
                    <a:pt x="836" y="617"/>
                  </a:cubicBezTo>
                  <a:cubicBezTo>
                    <a:pt x="837" y="662"/>
                    <a:pt x="837" y="707"/>
                    <a:pt x="837" y="753"/>
                  </a:cubicBezTo>
                  <a:cubicBezTo>
                    <a:pt x="836" y="767"/>
                    <a:pt x="843" y="773"/>
                    <a:pt x="857" y="772"/>
                  </a:cubicBezTo>
                  <a:cubicBezTo>
                    <a:pt x="890" y="772"/>
                    <a:pt x="923" y="772"/>
                    <a:pt x="957" y="772"/>
                  </a:cubicBezTo>
                  <a:close/>
                  <a:moveTo>
                    <a:pt x="937" y="836"/>
                  </a:moveTo>
                  <a:cubicBezTo>
                    <a:pt x="910" y="836"/>
                    <a:pt x="883" y="837"/>
                    <a:pt x="857" y="836"/>
                  </a:cubicBezTo>
                  <a:cubicBezTo>
                    <a:pt x="844" y="836"/>
                    <a:pt x="837" y="840"/>
                    <a:pt x="837" y="855"/>
                  </a:cubicBezTo>
                  <a:cubicBezTo>
                    <a:pt x="837" y="901"/>
                    <a:pt x="837" y="948"/>
                    <a:pt x="837" y="994"/>
                  </a:cubicBezTo>
                  <a:cubicBezTo>
                    <a:pt x="837" y="1007"/>
                    <a:pt x="842" y="1013"/>
                    <a:pt x="855" y="1012"/>
                  </a:cubicBezTo>
                  <a:cubicBezTo>
                    <a:pt x="877" y="1012"/>
                    <a:pt x="900" y="1012"/>
                    <a:pt x="923" y="1012"/>
                  </a:cubicBezTo>
                  <a:cubicBezTo>
                    <a:pt x="931" y="1012"/>
                    <a:pt x="938" y="1009"/>
                    <a:pt x="942" y="1001"/>
                  </a:cubicBezTo>
                  <a:cubicBezTo>
                    <a:pt x="970" y="952"/>
                    <a:pt x="998" y="903"/>
                    <a:pt x="1026" y="854"/>
                  </a:cubicBezTo>
                  <a:cubicBezTo>
                    <a:pt x="1034" y="839"/>
                    <a:pt x="1027" y="836"/>
                    <a:pt x="1014" y="836"/>
                  </a:cubicBezTo>
                  <a:cubicBezTo>
                    <a:pt x="988" y="837"/>
                    <a:pt x="962" y="836"/>
                    <a:pt x="937" y="836"/>
                  </a:cubicBezTo>
                  <a:close/>
                  <a:moveTo>
                    <a:pt x="1340" y="684"/>
                  </a:moveTo>
                  <a:cubicBezTo>
                    <a:pt x="1382" y="684"/>
                    <a:pt x="1424" y="683"/>
                    <a:pt x="1466" y="684"/>
                  </a:cubicBezTo>
                  <a:cubicBezTo>
                    <a:pt x="1484" y="685"/>
                    <a:pt x="1490" y="678"/>
                    <a:pt x="1489" y="661"/>
                  </a:cubicBezTo>
                  <a:cubicBezTo>
                    <a:pt x="1487" y="646"/>
                    <a:pt x="1488" y="630"/>
                    <a:pt x="1488" y="615"/>
                  </a:cubicBezTo>
                  <a:cubicBezTo>
                    <a:pt x="1489" y="603"/>
                    <a:pt x="1484" y="596"/>
                    <a:pt x="1471" y="596"/>
                  </a:cubicBezTo>
                  <a:cubicBezTo>
                    <a:pt x="1384" y="597"/>
                    <a:pt x="1297" y="597"/>
                    <a:pt x="1210" y="596"/>
                  </a:cubicBezTo>
                  <a:cubicBezTo>
                    <a:pt x="1198" y="596"/>
                    <a:pt x="1193" y="602"/>
                    <a:pt x="1193" y="614"/>
                  </a:cubicBezTo>
                  <a:cubicBezTo>
                    <a:pt x="1194" y="628"/>
                    <a:pt x="1194" y="643"/>
                    <a:pt x="1193" y="658"/>
                  </a:cubicBezTo>
                  <a:cubicBezTo>
                    <a:pt x="1191" y="677"/>
                    <a:pt x="1198" y="685"/>
                    <a:pt x="1219" y="684"/>
                  </a:cubicBezTo>
                  <a:cubicBezTo>
                    <a:pt x="1259" y="683"/>
                    <a:pt x="1300" y="684"/>
                    <a:pt x="1340" y="684"/>
                  </a:cubicBezTo>
                  <a:close/>
                  <a:moveTo>
                    <a:pt x="837" y="1173"/>
                  </a:moveTo>
                  <a:cubicBezTo>
                    <a:pt x="838" y="1173"/>
                    <a:pt x="840" y="1174"/>
                    <a:pt x="841" y="1174"/>
                  </a:cubicBezTo>
                  <a:cubicBezTo>
                    <a:pt x="854" y="1153"/>
                    <a:pt x="867" y="1133"/>
                    <a:pt x="878" y="1112"/>
                  </a:cubicBezTo>
                  <a:cubicBezTo>
                    <a:pt x="884" y="1100"/>
                    <a:pt x="901" y="1087"/>
                    <a:pt x="894" y="1076"/>
                  </a:cubicBezTo>
                  <a:cubicBezTo>
                    <a:pt x="887" y="1066"/>
                    <a:pt x="868" y="1073"/>
                    <a:pt x="854" y="1073"/>
                  </a:cubicBezTo>
                  <a:cubicBezTo>
                    <a:pt x="842" y="1072"/>
                    <a:pt x="837" y="1077"/>
                    <a:pt x="837" y="1089"/>
                  </a:cubicBezTo>
                  <a:cubicBezTo>
                    <a:pt x="837" y="1117"/>
                    <a:pt x="837" y="1145"/>
                    <a:pt x="837" y="1173"/>
                  </a:cubicBez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endParaRPr lang="en-US" sz="1730"/>
            </a:p>
          </p:txBody>
        </p:sp>
        <p:sp>
          <p:nvSpPr>
            <p:cNvPr id="156" name="Rectangle 155">
              <a:extLst>
                <a:ext uri="{FF2B5EF4-FFF2-40B4-BE49-F238E27FC236}">
                  <a16:creationId xmlns:a16="http://schemas.microsoft.com/office/drawing/2014/main" id="{22A20816-28C4-4877-AAC1-E6D84CC5DDCE}"/>
                </a:ext>
              </a:extLst>
            </p:cNvPr>
            <p:cNvSpPr>
              <a:spLocks/>
            </p:cNvSpPr>
            <p:nvPr/>
          </p:nvSpPr>
          <p:spPr bwMode="auto">
            <a:xfrm>
              <a:off x="10404962" y="5670031"/>
              <a:ext cx="506560" cy="411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0078D4"/>
                  </a:solidFill>
                  <a:ea typeface="Segoe UI" pitchFamily="34" charset="0"/>
                  <a:cs typeface="Segoe UI" pitchFamily="34" charset="0"/>
                </a:rPr>
                <a:t>. . </a:t>
              </a:r>
              <a:r>
                <a:rPr lang="en-US" sz="2745" dirty="0">
                  <a:solidFill>
                    <a:schemeClr val="tx2"/>
                  </a:solidFill>
                  <a:ea typeface="Segoe UI" pitchFamily="34" charset="0"/>
                  <a:cs typeface="Segoe UI" pitchFamily="34" charset="0"/>
                </a:rPr>
                <a:t>.</a:t>
              </a:r>
            </a:p>
          </p:txBody>
        </p:sp>
      </p:grpSp>
    </p:spTree>
    <p:extLst>
      <p:ext uri="{BB962C8B-B14F-4D97-AF65-F5344CB8AC3E}">
        <p14:creationId xmlns:p14="http://schemas.microsoft.com/office/powerpoint/2010/main" val="210434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checkpoint and parallel processing</a:t>
            </a:r>
          </a:p>
        </p:txBody>
      </p:sp>
      <p:sp>
        <p:nvSpPr>
          <p:cNvPr id="10" name="Text Placeholder 9">
            <a:extLst>
              <a:ext uri="{FF2B5EF4-FFF2-40B4-BE49-F238E27FC236}">
                <a16:creationId xmlns:a16="http://schemas.microsoft.com/office/drawing/2014/main" id="{52500916-DFFE-F58E-F84D-B582367AB21A}"/>
              </a:ext>
            </a:extLst>
          </p:cNvPr>
          <p:cNvSpPr>
            <a:spLocks noGrp="1"/>
          </p:cNvSpPr>
          <p:nvPr>
            <p:ph type="body" sz="quarter" idx="16"/>
          </p:nvPr>
        </p:nvSpPr>
        <p:spPr/>
        <p:txBody>
          <a:bodyPr/>
          <a:lstStyle/>
          <a:p>
            <a:r>
              <a:rPr lang="en-US" dirty="0"/>
              <a:t>Checkpoints:</a:t>
            </a:r>
          </a:p>
        </p:txBody>
      </p:sp>
      <p:sp>
        <p:nvSpPr>
          <p:cNvPr id="9" name="Text Placeholder 8">
            <a:extLst>
              <a:ext uri="{FF2B5EF4-FFF2-40B4-BE49-F238E27FC236}">
                <a16:creationId xmlns:a16="http://schemas.microsoft.com/office/drawing/2014/main" id="{F4F0C3D4-74DC-55CA-FEA9-53F7FB1F8016}"/>
              </a:ext>
            </a:extLst>
          </p:cNvPr>
          <p:cNvSpPr>
            <a:spLocks noGrp="1"/>
          </p:cNvSpPr>
          <p:nvPr>
            <p:ph type="body" sz="quarter" idx="15"/>
          </p:nvPr>
        </p:nvSpPr>
        <p:spPr>
          <a:xfrm>
            <a:off x="585788" y="2085975"/>
            <a:ext cx="5218112" cy="1772793"/>
          </a:xfrm>
        </p:spPr>
        <p:txBody>
          <a:bodyPr/>
          <a:lstStyle/>
          <a:p>
            <a:pPr marL="0" indent="0">
              <a:buNone/>
            </a:pPr>
            <a:r>
              <a:rPr lang="en-US" sz="1800" dirty="0"/>
              <a:t>If a workflow ends in an error or is suspended, it will start from its last checkpoint the next time it runs</a:t>
            </a:r>
          </a:p>
          <a:p>
            <a:pPr marL="0" indent="0">
              <a:buNone/>
            </a:pPr>
            <a:r>
              <a:rPr lang="en-US" sz="1800" dirty="0"/>
              <a:t>You can set a checkpoint in a workflow with the </a:t>
            </a:r>
            <a:r>
              <a:rPr lang="en-US" sz="1800" i="1" dirty="0">
                <a:latin typeface="+mj-lt"/>
              </a:rPr>
              <a:t>Checkpoint-Workflow</a:t>
            </a:r>
            <a:r>
              <a:rPr lang="en-US" sz="1800" dirty="0"/>
              <a:t> activity</a:t>
            </a:r>
          </a:p>
          <a:p>
            <a:pPr marL="0" indent="0">
              <a:buNone/>
            </a:pPr>
            <a:r>
              <a:rPr lang="en-US" sz="1800" dirty="0"/>
              <a:t>A checkpoint is a snapshot of the current state of the workflow</a:t>
            </a:r>
          </a:p>
        </p:txBody>
      </p:sp>
      <p:sp>
        <p:nvSpPr>
          <p:cNvPr id="11" name="Text Placeholder 10">
            <a:extLst>
              <a:ext uri="{FF2B5EF4-FFF2-40B4-BE49-F238E27FC236}">
                <a16:creationId xmlns:a16="http://schemas.microsoft.com/office/drawing/2014/main" id="{02F6F4B5-2603-B787-252B-9165AE5E2372}"/>
              </a:ext>
            </a:extLst>
          </p:cNvPr>
          <p:cNvSpPr>
            <a:spLocks noGrp="1"/>
          </p:cNvSpPr>
          <p:nvPr>
            <p:ph type="body" sz="quarter" idx="19"/>
          </p:nvPr>
        </p:nvSpPr>
        <p:spPr/>
        <p:txBody>
          <a:bodyPr/>
          <a:lstStyle/>
          <a:p>
            <a:r>
              <a:rPr lang="en-US" dirty="0"/>
              <a:t>Parallel Processing:</a:t>
            </a:r>
          </a:p>
        </p:txBody>
      </p:sp>
      <p:sp>
        <p:nvSpPr>
          <p:cNvPr id="12" name="Text Placeholder 11">
            <a:extLst>
              <a:ext uri="{FF2B5EF4-FFF2-40B4-BE49-F238E27FC236}">
                <a16:creationId xmlns:a16="http://schemas.microsoft.com/office/drawing/2014/main" id="{3C530999-B2F5-036E-4407-0B950001FA44}"/>
              </a:ext>
            </a:extLst>
          </p:cNvPr>
          <p:cNvSpPr>
            <a:spLocks noGrp="1"/>
          </p:cNvSpPr>
          <p:nvPr>
            <p:ph type="body" sz="quarter" idx="20"/>
          </p:nvPr>
        </p:nvSpPr>
        <p:spPr>
          <a:xfrm>
            <a:off x="6253163" y="2085975"/>
            <a:ext cx="5187950" cy="1772793"/>
          </a:xfrm>
        </p:spPr>
        <p:txBody>
          <a:bodyPr/>
          <a:lstStyle/>
          <a:p>
            <a:pPr marL="0" indent="0">
              <a:buNone/>
            </a:pPr>
            <a:r>
              <a:rPr lang="en-US" sz="1800" dirty="0"/>
              <a:t>Use the </a:t>
            </a:r>
            <a:r>
              <a:rPr lang="en-US" sz="1800" i="1" dirty="0">
                <a:latin typeface="+mj-lt"/>
              </a:rPr>
              <a:t>Parallel</a:t>
            </a:r>
            <a:r>
              <a:rPr lang="en-US" sz="1800" dirty="0"/>
              <a:t> keyword to create a script block with multiple commands that run concurrently</a:t>
            </a:r>
          </a:p>
          <a:p>
            <a:pPr marL="0" indent="0">
              <a:buNone/>
            </a:pPr>
            <a:r>
              <a:rPr lang="en-US" sz="1800" dirty="0"/>
              <a:t>Tasks within this script block will be run </a:t>
            </a:r>
            <a:r>
              <a:rPr lang="en-US" sz="1800" i="1" dirty="0">
                <a:latin typeface="+mj-lt"/>
              </a:rPr>
              <a:t>concurrently</a:t>
            </a:r>
            <a:r>
              <a:rPr lang="en-US" sz="1800" dirty="0"/>
              <a:t> or in </a:t>
            </a:r>
            <a:r>
              <a:rPr lang="en-US" sz="1800" i="1" dirty="0">
                <a:latin typeface="+mj-lt"/>
              </a:rPr>
              <a:t>parallel</a:t>
            </a:r>
          </a:p>
          <a:p>
            <a:pPr marL="0" indent="0">
              <a:buNone/>
            </a:pPr>
            <a:r>
              <a:rPr lang="en-US" sz="1800" dirty="0">
                <a:latin typeface="+mj-lt"/>
              </a:rPr>
              <a:t>Can use </a:t>
            </a:r>
            <a:r>
              <a:rPr lang="en-US" sz="1800" i="1" dirty="0">
                <a:latin typeface="+mj-lt"/>
              </a:rPr>
              <a:t>For Each </a:t>
            </a:r>
            <a:r>
              <a:rPr lang="en-US" sz="1800" dirty="0">
                <a:latin typeface="+mj-lt"/>
              </a:rPr>
              <a:t>with </a:t>
            </a:r>
            <a:r>
              <a:rPr lang="en-US" sz="1800" i="1" dirty="0">
                <a:latin typeface="+mj-lt"/>
              </a:rPr>
              <a:t>Parallel</a:t>
            </a:r>
            <a:r>
              <a:rPr lang="en-US" sz="1800" dirty="0">
                <a:latin typeface="+mj-lt"/>
              </a:rPr>
              <a:t> keyword for more granular control on parallelism</a:t>
            </a:r>
          </a:p>
        </p:txBody>
      </p:sp>
    </p:spTree>
    <p:extLst>
      <p:ext uri="{BB962C8B-B14F-4D97-AF65-F5344CB8AC3E}">
        <p14:creationId xmlns:p14="http://schemas.microsoft.com/office/powerpoint/2010/main" val="180712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vert="horz" wrap="square" lIns="0" tIns="0" rIns="0" bIns="0" rtlCol="0" anchor="ctr" anchorCtr="0">
            <a:spAutoFit/>
          </a:bodyPr>
          <a:lstStyle/>
          <a:p>
            <a:r>
              <a:rPr lang="en-US" dirty="0"/>
              <a:t>Module 06: Implement Desired State Configuration (DSC)</a:t>
            </a:r>
          </a:p>
        </p:txBody>
      </p:sp>
    </p:spTree>
    <p:extLst>
      <p:ext uri="{BB962C8B-B14F-4D97-AF65-F5344CB8AC3E}">
        <p14:creationId xmlns:p14="http://schemas.microsoft.com/office/powerpoint/2010/main" val="370301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Understand configuration drift</a:t>
            </a:r>
          </a:p>
        </p:txBody>
      </p:sp>
      <p:sp>
        <p:nvSpPr>
          <p:cNvPr id="23" name="Text Placeholder 22">
            <a:extLst>
              <a:ext uri="{FF2B5EF4-FFF2-40B4-BE49-F238E27FC236}">
                <a16:creationId xmlns:a16="http://schemas.microsoft.com/office/drawing/2014/main" id="{59833C66-597B-AD4E-09E0-DBCCE4250EAF}"/>
              </a:ext>
            </a:extLst>
          </p:cNvPr>
          <p:cNvSpPr>
            <a:spLocks noGrp="1"/>
          </p:cNvSpPr>
          <p:nvPr>
            <p:ph type="body" sz="quarter" idx="15"/>
          </p:nvPr>
        </p:nvSpPr>
        <p:spPr>
          <a:xfrm>
            <a:off x="585788" y="1372961"/>
            <a:ext cx="11014075" cy="3935436"/>
          </a:xfrm>
        </p:spPr>
        <p:txBody>
          <a:bodyPr/>
          <a:lstStyle/>
          <a:p>
            <a:pPr marL="0" indent="0">
              <a:spcBef>
                <a:spcPts val="800"/>
              </a:spcBef>
              <a:buNone/>
            </a:pPr>
            <a:r>
              <a:rPr lang="en-IN" sz="2200" dirty="0">
                <a:latin typeface="+mj-lt"/>
              </a:rPr>
              <a:t>Configuration drift:</a:t>
            </a:r>
          </a:p>
          <a:p>
            <a:pPr marL="347663" indent="-220663"/>
            <a:r>
              <a:rPr lang="en-US" sz="1800" dirty="0"/>
              <a:t>Process whereby a set of resources change their state over time</a:t>
            </a:r>
          </a:p>
          <a:p>
            <a:pPr marL="347663" indent="-220663"/>
            <a:r>
              <a:rPr lang="en-US" sz="1800" dirty="0"/>
              <a:t>Can occur from changes made by people, processes, or programs</a:t>
            </a:r>
          </a:p>
          <a:p>
            <a:pPr marL="0" indent="0">
              <a:spcBef>
                <a:spcPts val="800"/>
              </a:spcBef>
              <a:buNone/>
            </a:pPr>
            <a:r>
              <a:rPr lang="en-US" sz="2200" dirty="0">
                <a:latin typeface="+mj-lt"/>
              </a:rPr>
              <a:t>Potential security risks introduced by configuration drift: </a:t>
            </a:r>
          </a:p>
          <a:p>
            <a:pPr marL="347663" indent="-220663"/>
            <a:r>
              <a:rPr lang="en-US" sz="1800" dirty="0"/>
              <a:t>Open ports that should have been closed</a:t>
            </a:r>
          </a:p>
          <a:p>
            <a:pPr marL="347663" indent="-220663"/>
            <a:r>
              <a:rPr lang="en-US" sz="1800" dirty="0"/>
              <a:t>Inconsistent patching across environments</a:t>
            </a:r>
          </a:p>
          <a:p>
            <a:pPr marL="347663" indent="-220663"/>
            <a:r>
              <a:rPr lang="en-US" sz="1800" dirty="0"/>
              <a:t>Software that doesn’t meet compliance requirements</a:t>
            </a:r>
          </a:p>
          <a:p>
            <a:pPr marL="0" indent="0">
              <a:spcBef>
                <a:spcPts val="800"/>
              </a:spcBef>
              <a:buNone/>
            </a:pPr>
            <a:r>
              <a:rPr lang="en-IN" sz="2200" dirty="0">
                <a:latin typeface="+mj-lt"/>
              </a:rPr>
              <a:t>Solutions that can help:</a:t>
            </a:r>
          </a:p>
          <a:p>
            <a:pPr marL="347663" indent="-220663"/>
            <a:r>
              <a:rPr lang="en-US" sz="1800" dirty="0"/>
              <a:t>Windows PowerShell Desired State Configuration</a:t>
            </a:r>
          </a:p>
          <a:p>
            <a:pPr marL="347663" indent="-220663"/>
            <a:r>
              <a:rPr lang="en-US" sz="1800" dirty="0"/>
              <a:t>Azure Policy</a:t>
            </a:r>
          </a:p>
          <a:p>
            <a:pPr marL="347663" indent="-220663"/>
            <a:r>
              <a:rPr lang="en-US" sz="1800" dirty="0"/>
              <a:t>Many non-Microsoft solutions integrated with Azure</a:t>
            </a:r>
          </a:p>
        </p:txBody>
      </p:sp>
    </p:spTree>
    <p:extLst>
      <p:ext uri="{BB962C8B-B14F-4D97-AF65-F5344CB8AC3E}">
        <p14:creationId xmlns:p14="http://schemas.microsoft.com/office/powerpoint/2010/main" val="86373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6EFF2AC1-0A40-C60C-559D-00975074A9E4}"/>
              </a:ext>
            </a:extLst>
          </p:cNvPr>
          <p:cNvSpPr>
            <a:spLocks noGrp="1"/>
          </p:cNvSpPr>
          <p:nvPr>
            <p:ph type="title"/>
          </p:nvPr>
        </p:nvSpPr>
        <p:spPr/>
        <p:txBody>
          <a:bodyPr/>
          <a:lstStyle/>
          <a:p>
            <a:r>
              <a:rPr lang="en-IN" dirty="0"/>
              <a:t>Learning objectives</a:t>
            </a:r>
          </a:p>
        </p:txBody>
      </p:sp>
      <p:sp>
        <p:nvSpPr>
          <p:cNvPr id="18" name="Text Placeholder 2">
            <a:extLst>
              <a:ext uri="{FF2B5EF4-FFF2-40B4-BE49-F238E27FC236}">
                <a16:creationId xmlns:a16="http://schemas.microsoft.com/office/drawing/2014/main" id="{DD1CD93F-FA16-79DF-3A96-44A90E7AEB60}"/>
              </a:ext>
            </a:extLst>
          </p:cNvPr>
          <p:cNvSpPr txBox="1">
            <a:spLocks/>
          </p:cNvSpPr>
          <p:nvPr/>
        </p:nvSpPr>
        <p:spPr>
          <a:xfrm>
            <a:off x="576699" y="1224665"/>
            <a:ext cx="8031966" cy="331899"/>
          </a:xfrm>
          <a:prstGeom prst="rect">
            <a:avLst/>
          </a:prstGeom>
        </p:spPr>
        <p:txBody>
          <a:bodyPr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dirty="0"/>
              <a:t>After completing this Learning Path, students will be able to:</a:t>
            </a:r>
          </a:p>
        </p:txBody>
      </p:sp>
      <p:sp>
        <p:nvSpPr>
          <p:cNvPr id="19" name="Oval 18">
            <a:extLst>
              <a:ext uri="{FF2B5EF4-FFF2-40B4-BE49-F238E27FC236}">
                <a16:creationId xmlns:a16="http://schemas.microsoft.com/office/drawing/2014/main" id="{79219E4C-6910-2B10-AEF8-4C6B236AED09}"/>
              </a:ext>
            </a:extLst>
          </p:cNvPr>
          <p:cNvSpPr>
            <a:spLocks/>
          </p:cNvSpPr>
          <p:nvPr/>
        </p:nvSpPr>
        <p:spPr bwMode="auto">
          <a:xfrm>
            <a:off x="611972" y="1769391"/>
            <a:ext cx="546821" cy="546821"/>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1</a:t>
            </a:r>
          </a:p>
        </p:txBody>
      </p:sp>
      <p:sp>
        <p:nvSpPr>
          <p:cNvPr id="20" name="TextBox 19">
            <a:extLst>
              <a:ext uri="{FF2B5EF4-FFF2-40B4-BE49-F238E27FC236}">
                <a16:creationId xmlns:a16="http://schemas.microsoft.com/office/drawing/2014/main" id="{DC3DFF7A-CC9F-B2ED-B3F1-4E38918E0CE5}"/>
              </a:ext>
            </a:extLst>
          </p:cNvPr>
          <p:cNvSpPr txBox="1"/>
          <p:nvPr/>
        </p:nvSpPr>
        <p:spPr>
          <a:xfrm>
            <a:off x="1253537" y="1861765"/>
            <a:ext cx="8905944" cy="369332"/>
          </a:xfrm>
          <a:prstGeom prst="rect">
            <a:avLst/>
          </a:prstGeom>
          <a:noFill/>
        </p:spPr>
        <p:txBody>
          <a:bodyPr wrap="square">
            <a:spAutoFit/>
          </a:bodyPr>
          <a:lstStyle/>
          <a:p>
            <a:r>
              <a:rPr lang="en-US" sz="1800" dirty="0"/>
              <a:t>Apply infrastructure and configuration as code principles</a:t>
            </a:r>
          </a:p>
        </p:txBody>
      </p:sp>
      <p:sp>
        <p:nvSpPr>
          <p:cNvPr id="21" name="Oval 20">
            <a:extLst>
              <a:ext uri="{FF2B5EF4-FFF2-40B4-BE49-F238E27FC236}">
                <a16:creationId xmlns:a16="http://schemas.microsoft.com/office/drawing/2014/main" id="{80DD77CC-8F6D-1D93-BB15-81409F400EC3}"/>
              </a:ext>
            </a:extLst>
          </p:cNvPr>
          <p:cNvSpPr>
            <a:spLocks/>
          </p:cNvSpPr>
          <p:nvPr/>
        </p:nvSpPr>
        <p:spPr bwMode="auto">
          <a:xfrm>
            <a:off x="611972" y="2630423"/>
            <a:ext cx="546821" cy="546821"/>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800" b="1" dirty="0"/>
              <a:t>2</a:t>
            </a:r>
          </a:p>
        </p:txBody>
      </p:sp>
      <p:sp>
        <p:nvSpPr>
          <p:cNvPr id="23" name="TextBox 22">
            <a:extLst>
              <a:ext uri="{FF2B5EF4-FFF2-40B4-BE49-F238E27FC236}">
                <a16:creationId xmlns:a16="http://schemas.microsoft.com/office/drawing/2014/main" id="{FE9278E8-D6C1-DE1D-F2DF-46FFEF0AC44D}"/>
              </a:ext>
            </a:extLst>
          </p:cNvPr>
          <p:cNvSpPr txBox="1"/>
          <p:nvPr/>
        </p:nvSpPr>
        <p:spPr>
          <a:xfrm>
            <a:off x="1253537" y="2580668"/>
            <a:ext cx="8905944" cy="646331"/>
          </a:xfrm>
          <a:prstGeom prst="rect">
            <a:avLst/>
          </a:prstGeom>
          <a:noFill/>
        </p:spPr>
        <p:txBody>
          <a:bodyPr wrap="square">
            <a:spAutoFit/>
          </a:bodyPr>
          <a:lstStyle/>
          <a:p>
            <a:r>
              <a:rPr lang="en-US" sz="1800" dirty="0"/>
              <a:t>Deploy and manage infrastructure using Microsoft automation technologies such as ARM templates, Azure CLI, DSC and Azure Automation</a:t>
            </a:r>
          </a:p>
        </p:txBody>
      </p:sp>
    </p:spTree>
    <p:extLst>
      <p:ext uri="{BB962C8B-B14F-4D97-AF65-F5344CB8AC3E}">
        <p14:creationId xmlns:p14="http://schemas.microsoft.com/office/powerpoint/2010/main" val="31698579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Desired State Configuration (DSC)</a:t>
            </a:r>
          </a:p>
        </p:txBody>
      </p:sp>
      <p:sp>
        <p:nvSpPr>
          <p:cNvPr id="12" name="Text Placeholder 11">
            <a:extLst>
              <a:ext uri="{FF2B5EF4-FFF2-40B4-BE49-F238E27FC236}">
                <a16:creationId xmlns:a16="http://schemas.microsoft.com/office/drawing/2014/main" id="{F8337981-BDD1-2AD8-08D4-F41A7B470DBA}"/>
              </a:ext>
            </a:extLst>
          </p:cNvPr>
          <p:cNvSpPr>
            <a:spLocks noGrp="1"/>
          </p:cNvSpPr>
          <p:nvPr>
            <p:ph type="body" sz="quarter" idx="15"/>
          </p:nvPr>
        </p:nvSpPr>
        <p:spPr>
          <a:xfrm>
            <a:off x="585788" y="1372961"/>
            <a:ext cx="11014075" cy="3428631"/>
          </a:xfrm>
        </p:spPr>
        <p:txBody>
          <a:bodyPr/>
          <a:lstStyle/>
          <a:p>
            <a:pPr marL="290513" indent="-290513"/>
            <a:r>
              <a:rPr lang="en-US" sz="2200" dirty="0"/>
              <a:t>Ensures that an environment is maintained in a state that you specify (</a:t>
            </a:r>
            <a:r>
              <a:rPr lang="en-US" sz="2200" i="1" dirty="0"/>
              <a:t>defined state</a:t>
            </a:r>
            <a:r>
              <a:rPr lang="en-US" sz="2200" dirty="0"/>
              <a:t>), to eliminate configuration drift, and no deviation from that defined state</a:t>
            </a:r>
          </a:p>
          <a:p>
            <a:pPr marL="290513" indent="-290513"/>
            <a:r>
              <a:rPr lang="en-US" sz="2200" dirty="0">
                <a:latin typeface="+mj-lt"/>
              </a:rPr>
              <a:t>Components:</a:t>
            </a:r>
          </a:p>
          <a:p>
            <a:pPr marL="623888" indent="-285750">
              <a:buSzPct val="100000"/>
              <a:buFont typeface="Arial" panose="020B0604020202020204" pitchFamily="34" charset="0"/>
              <a:buChar char="–"/>
            </a:pPr>
            <a:r>
              <a:rPr lang="en-US" sz="1800" dirty="0">
                <a:latin typeface="+mj-lt"/>
              </a:rPr>
              <a:t>Configurations</a:t>
            </a:r>
            <a:r>
              <a:rPr lang="en-US" sz="1800" dirty="0"/>
              <a:t>: Idempotent declarative PowerShell scripts</a:t>
            </a:r>
          </a:p>
          <a:p>
            <a:pPr marL="623888" indent="-285750">
              <a:buSzPct val="100000"/>
              <a:buFont typeface="Arial" panose="020B0604020202020204" pitchFamily="34" charset="0"/>
              <a:buChar char="–"/>
            </a:pPr>
            <a:r>
              <a:rPr lang="en-US" sz="1800" dirty="0">
                <a:latin typeface="+mj-lt"/>
              </a:rPr>
              <a:t>Resources</a:t>
            </a:r>
            <a:r>
              <a:rPr lang="en-US" sz="1800" dirty="0"/>
              <a:t>: PowerShell scripts compiled into .</a:t>
            </a:r>
            <a:r>
              <a:rPr lang="en-US" sz="1800" dirty="0" err="1"/>
              <a:t>mof</a:t>
            </a:r>
            <a:r>
              <a:rPr lang="en-US" sz="1800" dirty="0"/>
              <a:t> format files to ensure state</a:t>
            </a:r>
          </a:p>
          <a:p>
            <a:pPr marL="623888" indent="-285750">
              <a:buSzPct val="100000"/>
              <a:buFont typeface="Arial" panose="020B0604020202020204" pitchFamily="34" charset="0"/>
              <a:buChar char="–"/>
            </a:pPr>
            <a:r>
              <a:rPr lang="en-US" sz="1800" dirty="0">
                <a:latin typeface="+mj-lt"/>
              </a:rPr>
              <a:t>Local Configuration Manager (LCM)</a:t>
            </a:r>
            <a:r>
              <a:rPr lang="en-US" sz="1800" dirty="0"/>
              <a:t>: Client engine to ensure configuration</a:t>
            </a:r>
            <a:endParaRPr lang="en-US" dirty="0"/>
          </a:p>
          <a:p>
            <a:pPr marL="290513" indent="-290513"/>
            <a:r>
              <a:rPr lang="en-US" sz="2200" dirty="0">
                <a:latin typeface="+mj-lt"/>
              </a:rPr>
              <a:t>Methods of Implementing DSC:</a:t>
            </a:r>
          </a:p>
          <a:p>
            <a:pPr marL="623888" indent="-285750">
              <a:buSzPct val="100000"/>
              <a:buFont typeface="Arial" panose="020B0604020202020204" pitchFamily="34" charset="0"/>
              <a:buChar char="–"/>
            </a:pPr>
            <a:r>
              <a:rPr lang="en-US" sz="1800" dirty="0">
                <a:latin typeface="+mj-lt"/>
              </a:rPr>
              <a:t>Push mode</a:t>
            </a:r>
            <a:r>
              <a:rPr lang="en-US" sz="1800" dirty="0"/>
              <a:t>: A user actively pushed put a configuration to environments</a:t>
            </a:r>
          </a:p>
          <a:p>
            <a:pPr marL="623888" indent="-285750">
              <a:buSzPct val="100000"/>
              <a:buFont typeface="Arial" panose="020B0604020202020204" pitchFamily="34" charset="0"/>
              <a:buChar char="–"/>
            </a:pPr>
            <a:r>
              <a:rPr lang="en-US" sz="1800" dirty="0">
                <a:latin typeface="+mj-lt"/>
              </a:rPr>
              <a:t>Pull mode</a:t>
            </a:r>
            <a:r>
              <a:rPr lang="en-US" sz="1800" dirty="0"/>
              <a:t>: Clients get state from remote </a:t>
            </a:r>
            <a:r>
              <a:rPr lang="en-US" sz="1800" i="1" dirty="0"/>
              <a:t>pull service </a:t>
            </a:r>
            <a:r>
              <a:rPr lang="en-US" sz="1800" dirty="0"/>
              <a:t>automatically. Remote service is provided by a pull server, which acts as a central control and manager for the configurations</a:t>
            </a:r>
          </a:p>
        </p:txBody>
      </p:sp>
    </p:spTree>
    <p:extLst>
      <p:ext uri="{BB962C8B-B14F-4D97-AF65-F5344CB8AC3E}">
        <p14:creationId xmlns:p14="http://schemas.microsoft.com/office/powerpoint/2010/main" val="254757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Azure Automation State configuration (DSC)</a:t>
            </a:r>
          </a:p>
        </p:txBody>
      </p:sp>
      <p:sp>
        <p:nvSpPr>
          <p:cNvPr id="9" name="Text Placeholder 8">
            <a:extLst>
              <a:ext uri="{FF2B5EF4-FFF2-40B4-BE49-F238E27FC236}">
                <a16:creationId xmlns:a16="http://schemas.microsoft.com/office/drawing/2014/main" id="{6F99C03D-11D4-0597-AB7A-03B91C99AF0B}"/>
              </a:ext>
            </a:extLst>
          </p:cNvPr>
          <p:cNvSpPr>
            <a:spLocks noGrp="1"/>
          </p:cNvSpPr>
          <p:nvPr>
            <p:ph type="body" sz="quarter" idx="15"/>
          </p:nvPr>
        </p:nvSpPr>
        <p:spPr>
          <a:xfrm>
            <a:off x="587661" y="1618288"/>
            <a:ext cx="11014075" cy="3250121"/>
          </a:xfrm>
        </p:spPr>
        <p:txBody>
          <a:bodyPr/>
          <a:lstStyle/>
          <a:p>
            <a:pPr marL="290513" indent="-290513"/>
            <a:r>
              <a:rPr lang="en-US" sz="2200" dirty="0"/>
              <a:t>A cloud-based implementation of PowerShell DSC, available as part of Azure Automation</a:t>
            </a:r>
            <a:br>
              <a:rPr lang="en-US" sz="2200" dirty="0"/>
            </a:br>
            <a:endParaRPr lang="en-US" sz="2200" dirty="0"/>
          </a:p>
          <a:p>
            <a:pPr marL="290513" indent="-290513"/>
            <a:r>
              <a:rPr lang="en-US" sz="2200" dirty="0">
                <a:latin typeface="+mj-lt"/>
              </a:rPr>
              <a:t>Characteristics:</a:t>
            </a:r>
          </a:p>
          <a:p>
            <a:pPr marL="623888" indent="-285750">
              <a:buSzPct val="100000"/>
              <a:buFont typeface="Arial" panose="020B0604020202020204" pitchFamily="34" charset="0"/>
              <a:buChar char="–"/>
            </a:pPr>
            <a:r>
              <a:rPr lang="en-US" sz="1800" dirty="0">
                <a:latin typeface="+mj-lt"/>
              </a:rPr>
              <a:t>Built-in pull server</a:t>
            </a:r>
            <a:r>
              <a:rPr lang="en-US" sz="1800" dirty="0"/>
              <a:t>: Built-in pull server in Azure Automation eliminates the need to set up and maintain your own pull server</a:t>
            </a:r>
          </a:p>
          <a:p>
            <a:pPr marL="623888" indent="-285750">
              <a:buSzPct val="100000"/>
              <a:buFont typeface="Arial" panose="020B0604020202020204" pitchFamily="34" charset="0"/>
              <a:buChar char="–"/>
            </a:pPr>
            <a:r>
              <a:rPr lang="en-US" sz="1800" dirty="0">
                <a:latin typeface="+mj-lt"/>
              </a:rPr>
              <a:t>Management of all DSC artifacts</a:t>
            </a:r>
            <a:r>
              <a:rPr lang="en-US" sz="1800" dirty="0"/>
              <a:t>: Manage all DSC configurations, resources, and target nodes in single instance in the Azure portal or PowerShell</a:t>
            </a:r>
          </a:p>
          <a:p>
            <a:pPr marL="623888" indent="-285750">
              <a:buSzPct val="100000"/>
              <a:buFont typeface="Arial" panose="020B0604020202020204" pitchFamily="34" charset="0"/>
              <a:buChar char="–"/>
            </a:pPr>
            <a:r>
              <a:rPr lang="en-US" sz="1800" dirty="0">
                <a:latin typeface="+mj-lt"/>
              </a:rPr>
              <a:t>Ability to Import Reporting Data directly into Azure Log Analytics</a:t>
            </a:r>
            <a:r>
              <a:rPr lang="en-US" sz="1800" dirty="0"/>
              <a:t>: Can send this data to your Log Analytics workspace</a:t>
            </a:r>
          </a:p>
        </p:txBody>
      </p:sp>
    </p:spTree>
    <p:extLst>
      <p:ext uri="{BB962C8B-B14F-4D97-AF65-F5344CB8AC3E}">
        <p14:creationId xmlns:p14="http://schemas.microsoft.com/office/powerpoint/2010/main" val="373370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5812538" cy="492443"/>
          </a:xfrm>
        </p:spPr>
        <p:txBody>
          <a:bodyPr/>
          <a:lstStyle/>
          <a:p>
            <a:r>
              <a:rPr lang="en-US" b="1" dirty="0"/>
              <a:t>Examine DSC configuration file</a:t>
            </a:r>
          </a:p>
        </p:txBody>
      </p:sp>
      <p:sp>
        <p:nvSpPr>
          <p:cNvPr id="5" name="Text Placeholder 4">
            <a:extLst>
              <a:ext uri="{FF2B5EF4-FFF2-40B4-BE49-F238E27FC236}">
                <a16:creationId xmlns:a16="http://schemas.microsoft.com/office/drawing/2014/main" id="{C97B1732-93E8-46EC-9351-C629E2EF9CDB}"/>
              </a:ext>
            </a:extLst>
          </p:cNvPr>
          <p:cNvSpPr>
            <a:spLocks noGrp="1"/>
          </p:cNvSpPr>
          <p:nvPr>
            <p:ph type="body" sz="quarter" idx="16"/>
          </p:nvPr>
        </p:nvSpPr>
        <p:spPr>
          <a:xfrm>
            <a:off x="584199" y="1594155"/>
            <a:ext cx="5654573" cy="677108"/>
          </a:xfrm>
        </p:spPr>
        <p:txBody>
          <a:bodyPr/>
          <a:lstStyle/>
          <a:p>
            <a:r>
              <a:rPr lang="en-IE" sz="2200" i="1" dirty="0"/>
              <a:t>DSC configurations</a:t>
            </a:r>
            <a:r>
              <a:rPr lang="en-IE" sz="2200" dirty="0"/>
              <a:t> are PowerShell scripts that define a special type of function.</a:t>
            </a:r>
            <a:endParaRPr lang="en-US" sz="2200" i="1" dirty="0"/>
          </a:p>
        </p:txBody>
      </p:sp>
      <p:sp>
        <p:nvSpPr>
          <p:cNvPr id="6" name="Text Placeholder 5"/>
          <p:cNvSpPr>
            <a:spLocks noGrp="1"/>
          </p:cNvSpPr>
          <p:nvPr>
            <p:ph type="body" sz="quarter" idx="15"/>
          </p:nvPr>
        </p:nvSpPr>
        <p:spPr>
          <a:xfrm>
            <a:off x="586389" y="2579250"/>
            <a:ext cx="5652201" cy="956672"/>
          </a:xfrm>
        </p:spPr>
        <p:txBody>
          <a:bodyPr vert="horz" wrap="square" lIns="0" tIns="0" rIns="0" bIns="0" rtlCol="0">
            <a:spAutoFit/>
          </a:bodyPr>
          <a:lstStyle/>
          <a:p>
            <a:pPr marL="0" indent="0">
              <a:spcBef>
                <a:spcPts val="0"/>
              </a:spcBef>
              <a:buNone/>
            </a:pPr>
            <a:r>
              <a:rPr lang="en-US" sz="2200" dirty="0">
                <a:solidFill>
                  <a:schemeClr val="tx1"/>
                </a:solidFill>
                <a:latin typeface="+mj-lt"/>
              </a:rPr>
              <a:t>Config File Elements:</a:t>
            </a:r>
          </a:p>
          <a:p>
            <a:pPr marL="347663" indent="-231775">
              <a:spcBef>
                <a:spcPts val="600"/>
              </a:spcBef>
              <a:spcAft>
                <a:spcPts val="600"/>
              </a:spcAft>
            </a:pPr>
            <a:r>
              <a:rPr lang="en-US" sz="1800" dirty="0">
                <a:solidFill>
                  <a:schemeClr val="tx1"/>
                </a:solidFill>
              </a:rPr>
              <a:t>Configuration block: Name of the configuration </a:t>
            </a:r>
          </a:p>
          <a:p>
            <a:pPr marL="347663" indent="-231775">
              <a:spcBef>
                <a:spcPts val="600"/>
              </a:spcBef>
              <a:spcAft>
                <a:spcPts val="600"/>
              </a:spcAft>
            </a:pPr>
            <a:r>
              <a:rPr lang="en-US" sz="1800" dirty="0">
                <a:solidFill>
                  <a:schemeClr val="tx1"/>
                </a:solidFill>
              </a:rPr>
              <a:t>Node block: Define nodes being configured e.g.,  VMs and servers</a:t>
            </a:r>
          </a:p>
          <a:p>
            <a:pPr marL="347663" indent="-231775">
              <a:spcBef>
                <a:spcPts val="600"/>
              </a:spcBef>
              <a:spcAft>
                <a:spcPts val="600"/>
              </a:spcAft>
            </a:pPr>
            <a:r>
              <a:rPr lang="en-US" sz="1800" dirty="0">
                <a:solidFill>
                  <a:schemeClr val="tx1"/>
                </a:solidFill>
              </a:rPr>
              <a:t>Resource blocks: Defines the  actual configuration state for the nodes</a:t>
            </a:r>
          </a:p>
        </p:txBody>
      </p:sp>
      <p:pic>
        <p:nvPicPr>
          <p:cNvPr id="10" name="Picture Placeholder 9" descr="DSC configuration file image">
            <a:extLst>
              <a:ext uri="{FF2B5EF4-FFF2-40B4-BE49-F238E27FC236}">
                <a16:creationId xmlns:a16="http://schemas.microsoft.com/office/drawing/2014/main" id="{1DB46790-D643-60DC-0360-68FCB243BC4E}"/>
              </a:ext>
            </a:extLst>
          </p:cNvPr>
          <p:cNvPicPr>
            <a:picLocks noGrp="1" noChangeAspect="1"/>
          </p:cNvPicPr>
          <p:nvPr>
            <p:ph type="pic" sz="quarter" idx="20"/>
          </p:nvPr>
        </p:nvPicPr>
        <p:blipFill rotWithShape="1">
          <a:blip r:embed="rId3"/>
          <a:srcRect l="3285" r="3285"/>
          <a:stretch/>
        </p:blipFill>
        <p:spPr>
          <a:prstGeom prst="rect">
            <a:avLst/>
          </a:prstGeom>
          <a:solidFill>
            <a:schemeClr val="bg1"/>
          </a:solidFill>
          <a:ln>
            <a:noFill/>
          </a:ln>
        </p:spPr>
      </p:pic>
    </p:spTree>
    <p:extLst>
      <p:ext uri="{BB962C8B-B14F-4D97-AF65-F5344CB8AC3E}">
        <p14:creationId xmlns:p14="http://schemas.microsoft.com/office/powerpoint/2010/main" val="232494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IE" dirty="0"/>
              <a:t>Implement DSC and Linux Automation on Azure</a:t>
            </a:r>
            <a:endParaRPr lang="en-US" dirty="0"/>
          </a:p>
        </p:txBody>
      </p:sp>
      <p:sp>
        <p:nvSpPr>
          <p:cNvPr id="3" name="Text Placeholder 2">
            <a:extLst>
              <a:ext uri="{FF2B5EF4-FFF2-40B4-BE49-F238E27FC236}">
                <a16:creationId xmlns:a16="http://schemas.microsoft.com/office/drawing/2014/main" id="{78D52479-B410-DCB3-1E21-AF2A4A69D5A2}"/>
              </a:ext>
            </a:extLst>
          </p:cNvPr>
          <p:cNvSpPr>
            <a:spLocks noGrp="1"/>
          </p:cNvSpPr>
          <p:nvPr>
            <p:ph type="body" sz="quarter" idx="15"/>
          </p:nvPr>
        </p:nvSpPr>
        <p:spPr>
          <a:xfrm>
            <a:off x="586389" y="1591056"/>
            <a:ext cx="11013474" cy="3524042"/>
          </a:xfrm>
        </p:spPr>
        <p:txBody>
          <a:bodyPr/>
          <a:lstStyle/>
          <a:p>
            <a:pPr marL="0" indent="0">
              <a:buNone/>
            </a:pPr>
            <a:r>
              <a:rPr lang="en-IE" sz="2200" dirty="0">
                <a:latin typeface="+mj-lt"/>
              </a:rPr>
              <a:t>The following </a:t>
            </a:r>
            <a:r>
              <a:rPr lang="en-IE" sz="2200" noProof="1">
                <a:latin typeface="+mj-lt"/>
              </a:rPr>
              <a:t>Linux</a:t>
            </a:r>
            <a:r>
              <a:rPr lang="en-IE" sz="2200" dirty="0">
                <a:latin typeface="+mj-lt"/>
              </a:rPr>
              <a:t> operating system versions are currently supported by both PowerShell DSC and Azure Automation DSC:</a:t>
            </a:r>
            <a:br>
              <a:rPr lang="en-IE" sz="2200" dirty="0">
                <a:latin typeface="+mj-lt"/>
              </a:rPr>
            </a:br>
            <a:endParaRPr lang="en-US" sz="2200" i="1" dirty="0">
              <a:latin typeface="+mj-lt"/>
            </a:endParaRPr>
          </a:p>
          <a:p>
            <a:pPr marL="368300" indent="-241300">
              <a:spcBef>
                <a:spcPts val="600"/>
              </a:spcBef>
              <a:spcAft>
                <a:spcPts val="600"/>
              </a:spcAft>
            </a:pPr>
            <a:r>
              <a:rPr lang="en-US" sz="1800" dirty="0"/>
              <a:t>CentOS 6, 7, and 8 (x64)</a:t>
            </a:r>
          </a:p>
          <a:p>
            <a:pPr marL="368300" indent="-241300">
              <a:spcBef>
                <a:spcPts val="600"/>
              </a:spcBef>
              <a:spcAft>
                <a:spcPts val="600"/>
              </a:spcAft>
            </a:pPr>
            <a:r>
              <a:rPr lang="en-US" sz="1800" dirty="0"/>
              <a:t>Debian GNU/Linux 8, 9, and 10 (x64)</a:t>
            </a:r>
          </a:p>
          <a:p>
            <a:pPr marL="368300" indent="-241300">
              <a:spcBef>
                <a:spcPts val="600"/>
              </a:spcBef>
              <a:spcAft>
                <a:spcPts val="600"/>
              </a:spcAft>
            </a:pPr>
            <a:r>
              <a:rPr lang="en-US" sz="1800" dirty="0"/>
              <a:t>Oracle Linux 6 and 7 (x64)</a:t>
            </a:r>
          </a:p>
          <a:p>
            <a:pPr marL="368300" indent="-241300">
              <a:spcBef>
                <a:spcPts val="600"/>
              </a:spcBef>
              <a:spcAft>
                <a:spcPts val="600"/>
              </a:spcAft>
            </a:pPr>
            <a:r>
              <a:rPr lang="en-US" sz="1800" dirty="0"/>
              <a:t>Red Hat Enterprise Linux Server 6, 7, and 8 (x64)</a:t>
            </a:r>
          </a:p>
          <a:p>
            <a:pPr marL="368300" indent="-241300">
              <a:spcBef>
                <a:spcPts val="600"/>
              </a:spcBef>
              <a:spcAft>
                <a:spcPts val="600"/>
              </a:spcAft>
            </a:pPr>
            <a:r>
              <a:rPr lang="en-US" sz="1800" dirty="0"/>
              <a:t>SUSE Linux Enterprise Server 12 and 15 (x64)</a:t>
            </a:r>
          </a:p>
          <a:p>
            <a:pPr marL="368300" indent="-241300">
              <a:spcBef>
                <a:spcPts val="600"/>
              </a:spcBef>
              <a:spcAft>
                <a:spcPts val="600"/>
              </a:spcAft>
            </a:pPr>
            <a:r>
              <a:rPr lang="en-US" sz="1800" dirty="0"/>
              <a:t>Ubuntu Server 14.04 LTS, 16.04 LTS, 18.04 LTS, and 20.04 LTS (x64)</a:t>
            </a:r>
          </a:p>
        </p:txBody>
      </p:sp>
    </p:spTree>
    <p:extLst>
      <p:ext uri="{BB962C8B-B14F-4D97-AF65-F5344CB8AC3E}">
        <p14:creationId xmlns:p14="http://schemas.microsoft.com/office/powerpoint/2010/main" val="235975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vert="horz" wrap="square" lIns="0" tIns="0" rIns="0" bIns="0" rtlCol="0" anchor="ctr" anchorCtr="0">
            <a:spAutoFit/>
          </a:bodyPr>
          <a:lstStyle/>
          <a:p>
            <a:r>
              <a:rPr lang="en-US" dirty="0"/>
              <a:t>Labs</a:t>
            </a:r>
          </a:p>
        </p:txBody>
      </p:sp>
    </p:spTree>
    <p:extLst>
      <p:ext uri="{BB962C8B-B14F-4D97-AF65-F5344CB8AC3E}">
        <p14:creationId xmlns:p14="http://schemas.microsoft.com/office/powerpoint/2010/main" val="331663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Deployments using Azure Bicep templates</a:t>
            </a:r>
          </a:p>
        </p:txBody>
      </p:sp>
      <p:sp>
        <p:nvSpPr>
          <p:cNvPr id="34" name="Text Placeholder 33">
            <a:extLst>
              <a:ext uri="{FF2B5EF4-FFF2-40B4-BE49-F238E27FC236}">
                <a16:creationId xmlns:a16="http://schemas.microsoft.com/office/drawing/2014/main" id="{5D4B05C5-F455-0012-FDE4-43DBF7759268}"/>
              </a:ext>
            </a:extLst>
          </p:cNvPr>
          <p:cNvSpPr>
            <a:spLocks noGrp="1"/>
          </p:cNvSpPr>
          <p:nvPr>
            <p:ph type="body" sz="quarter" idx="34"/>
          </p:nvPr>
        </p:nvSpPr>
        <p:spPr>
          <a:xfrm>
            <a:off x="588263" y="2542117"/>
            <a:ext cx="2027938" cy="3370153"/>
          </a:xfrm>
        </p:spPr>
        <p:txBody>
          <a:bodyPr/>
          <a:lstStyle/>
          <a:p>
            <a:pPr marL="0" lvl="1" indent="0">
              <a:spcBef>
                <a:spcPts val="0"/>
              </a:spcBef>
              <a:buNone/>
            </a:pPr>
            <a:r>
              <a:rPr lang="en-US" sz="2200" dirty="0">
                <a:latin typeface="+mj-lt"/>
              </a:rPr>
              <a:t>Lab overview:</a:t>
            </a:r>
          </a:p>
          <a:p>
            <a:pPr marL="0" lvl="1" indent="0">
              <a:spcBef>
                <a:spcPts val="600"/>
              </a:spcBef>
              <a:spcAft>
                <a:spcPts val="600"/>
              </a:spcAft>
              <a:buNone/>
            </a:pPr>
            <a:r>
              <a:rPr lang="en-US" sz="1600" dirty="0"/>
              <a:t>In this lab, you’ll create an Azure Bicep template and modularize it using the Azure Bicep Modules concept. You’ll then modify the main deployment template to use the module and finally deploy all the resources to Azure.</a:t>
            </a:r>
          </a:p>
        </p:txBody>
      </p:sp>
      <p:sp>
        <p:nvSpPr>
          <p:cNvPr id="38" name="Text Placeholder 37">
            <a:extLst>
              <a:ext uri="{FF2B5EF4-FFF2-40B4-BE49-F238E27FC236}">
                <a16:creationId xmlns:a16="http://schemas.microsoft.com/office/drawing/2014/main" id="{E1D7BD00-4BD2-6BD0-1BED-C05F8F7C25C0}"/>
              </a:ext>
            </a:extLst>
          </p:cNvPr>
          <p:cNvSpPr>
            <a:spLocks noGrp="1"/>
          </p:cNvSpPr>
          <p:nvPr>
            <p:ph type="body" sz="quarter" idx="17"/>
          </p:nvPr>
        </p:nvSpPr>
        <p:spPr/>
        <p:txBody>
          <a:bodyPr/>
          <a:lstStyle/>
          <a:p>
            <a:r>
              <a:rPr lang="en-US" sz="2200" dirty="0"/>
              <a:t>Objectives:</a:t>
            </a:r>
          </a:p>
        </p:txBody>
      </p:sp>
      <p:sp>
        <p:nvSpPr>
          <p:cNvPr id="39" name="Text Placeholder 38">
            <a:extLst>
              <a:ext uri="{FF2B5EF4-FFF2-40B4-BE49-F238E27FC236}">
                <a16:creationId xmlns:a16="http://schemas.microsoft.com/office/drawing/2014/main" id="{F614FE14-F3B5-1F4C-FB5B-73DBAD2F6FB3}"/>
              </a:ext>
            </a:extLst>
          </p:cNvPr>
          <p:cNvSpPr>
            <a:spLocks noGrp="1"/>
          </p:cNvSpPr>
          <p:nvPr>
            <p:ph type="body" sz="quarter" idx="35"/>
          </p:nvPr>
        </p:nvSpPr>
        <p:spPr>
          <a:xfrm>
            <a:off x="4358229" y="2387600"/>
            <a:ext cx="5361973" cy="1384995"/>
          </a:xfrm>
        </p:spPr>
        <p:txBody>
          <a:bodyPr/>
          <a:lstStyle/>
          <a:p>
            <a:pPr marL="304800" indent="-304800">
              <a:spcBef>
                <a:spcPts val="400"/>
              </a:spcBef>
            </a:pPr>
            <a:r>
              <a:rPr lang="en-US" dirty="0"/>
              <a:t>Understand an Azure Bicep template’s structure.</a:t>
            </a:r>
          </a:p>
          <a:p>
            <a:pPr marL="304800" indent="-304800">
              <a:spcBef>
                <a:spcPts val="400"/>
              </a:spcBef>
            </a:pPr>
            <a:r>
              <a:rPr lang="en-US" dirty="0"/>
              <a:t>Create a reusable Bicep module.</a:t>
            </a:r>
          </a:p>
          <a:p>
            <a:pPr marL="304800" indent="-304800">
              <a:spcBef>
                <a:spcPts val="400"/>
              </a:spcBef>
            </a:pPr>
            <a:r>
              <a:rPr lang="en-US" dirty="0"/>
              <a:t>Modify the main template to use the module</a:t>
            </a:r>
          </a:p>
          <a:p>
            <a:pPr marL="304800" indent="-304800">
              <a:spcBef>
                <a:spcPts val="400"/>
              </a:spcBef>
            </a:pPr>
            <a:r>
              <a:rPr lang="en-US" dirty="0"/>
              <a:t>Deploy all the resources to Azure using Azure YAML pipelines.</a:t>
            </a:r>
          </a:p>
        </p:txBody>
      </p:sp>
      <p:sp>
        <p:nvSpPr>
          <p:cNvPr id="44" name="Text Placeholder 43">
            <a:extLst>
              <a:ext uri="{FF2B5EF4-FFF2-40B4-BE49-F238E27FC236}">
                <a16:creationId xmlns:a16="http://schemas.microsoft.com/office/drawing/2014/main" id="{C44B9887-E353-C83E-7C2B-588D0EF46D7F}"/>
              </a:ext>
            </a:extLst>
          </p:cNvPr>
          <p:cNvSpPr txBox="1">
            <a:spLocks/>
          </p:cNvSpPr>
          <p:nvPr/>
        </p:nvSpPr>
        <p:spPr>
          <a:xfrm>
            <a:off x="4360168" y="4108569"/>
            <a:ext cx="5457283" cy="338554"/>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ts val="600"/>
              </a:spcBef>
              <a:spcAft>
                <a:spcPts val="600"/>
              </a:spcAft>
              <a:buClrTx/>
              <a:buSzPct val="90000"/>
              <a:buFont typeface="Arial" panose="020B0604020202020204" pitchFamily="34" charset="0"/>
              <a:buChar char="•"/>
              <a:tabLst/>
              <a:defRPr lang="en-US" sz="1800" kern="1200" spc="0" baseline="0" dirty="0">
                <a:solidFill>
                  <a:schemeClr val="tx1"/>
                </a:solidFill>
                <a:latin typeface="+mn-lt"/>
                <a:ea typeface="+mn-ea"/>
                <a:cs typeface="Segoe UI" panose="020B0502040204020203" pitchFamily="34" charset="0"/>
              </a:defRPr>
            </a:lvl1pPr>
            <a:lvl2pPr marL="571390" marR="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1600" kern="1200" spc="0" baseline="0" dirty="0">
                <a:solidFill>
                  <a:schemeClr val="tx1"/>
                </a:solidFill>
                <a:latin typeface="+mn-lt"/>
                <a:ea typeface="+mn-ea"/>
                <a:cs typeface="+mn-cs"/>
              </a:defRPr>
            </a:lvl2pPr>
            <a:lvl3pPr marL="799946" marR="0" indent="-285695"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3pPr>
            <a:lvl4pPr marL="685668"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225"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0"/>
              </a:spcAft>
              <a:buNone/>
            </a:pPr>
            <a:r>
              <a:rPr lang="en-IN" sz="2200" dirty="0">
                <a:latin typeface="+mj-lt"/>
              </a:rPr>
              <a:t>Duration:</a:t>
            </a:r>
          </a:p>
        </p:txBody>
      </p:sp>
      <p:graphicFrame>
        <p:nvGraphicFramePr>
          <p:cNvPr id="2" name="!!timer" descr="Pie chart indicating that students have 45 minutes (out of 60 minutes total) to complete the lab.">
            <a:extLst>
              <a:ext uri="{FF2B5EF4-FFF2-40B4-BE49-F238E27FC236}">
                <a16:creationId xmlns:a16="http://schemas.microsoft.com/office/drawing/2014/main" id="{A0DEA4A4-30DD-3AA7-F205-7BB630A5AE93}"/>
              </a:ext>
            </a:extLst>
          </p:cNvPr>
          <p:cNvGraphicFramePr>
            <a:graphicFrameLocks/>
          </p:cNvGraphicFramePr>
          <p:nvPr>
            <p:extLst>
              <p:ext uri="{D42A27DB-BD31-4B8C-83A1-F6EECF244321}">
                <p14:modId xmlns:p14="http://schemas.microsoft.com/office/powerpoint/2010/main" val="2498950678"/>
              </p:ext>
            </p:extLst>
          </p:nvPr>
        </p:nvGraphicFramePr>
        <p:xfrm>
          <a:off x="5247409" y="4239988"/>
          <a:ext cx="1697182" cy="167228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902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noFill/>
        </p:spPr>
        <p:txBody>
          <a:bodyPr vert="horz" wrap="square" lIns="0" tIns="0" rIns="0" bIns="0" rtlCol="0" anchor="ctr" anchorCtr="0">
            <a:spAutoFit/>
          </a:bodyPr>
          <a:lstStyle/>
          <a:p>
            <a:r>
              <a:rPr lang="en-US" dirty="0"/>
              <a:t>Learning Path review and takeaways</a:t>
            </a:r>
          </a:p>
        </p:txBody>
      </p:sp>
    </p:spTree>
    <p:extLst>
      <p:ext uri="{BB962C8B-B14F-4D97-AF65-F5344CB8AC3E}">
        <p14:creationId xmlns:p14="http://schemas.microsoft.com/office/powerpoint/2010/main" val="56420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7F1CD62-3B3E-4074-AAC2-764D41F71E7C}"/>
              </a:ext>
            </a:extLst>
          </p:cNvPr>
          <p:cNvSpPr>
            <a:spLocks noGrp="1"/>
          </p:cNvSpPr>
          <p:nvPr>
            <p:ph type="title"/>
          </p:nvPr>
        </p:nvSpPr>
        <p:spPr/>
        <p:txBody>
          <a:bodyPr/>
          <a:lstStyle/>
          <a:p>
            <a:r>
              <a:rPr lang="en-US"/>
              <a:t>What did you learn?</a:t>
            </a:r>
          </a:p>
        </p:txBody>
      </p:sp>
      <p:sp>
        <p:nvSpPr>
          <p:cNvPr id="2" name="Oval 1">
            <a:extLst>
              <a:ext uri="{FF2B5EF4-FFF2-40B4-BE49-F238E27FC236}">
                <a16:creationId xmlns:a16="http://schemas.microsoft.com/office/drawing/2014/main" id="{367B05DC-77B6-20F7-0F2B-4BE8B3D5E803}"/>
              </a:ext>
            </a:extLst>
          </p:cNvPr>
          <p:cNvSpPr>
            <a:spLocks/>
          </p:cNvSpPr>
          <p:nvPr/>
        </p:nvSpPr>
        <p:spPr bwMode="auto">
          <a:xfrm>
            <a:off x="656922" y="1516264"/>
            <a:ext cx="492428" cy="492428"/>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1</a:t>
            </a:r>
          </a:p>
        </p:txBody>
      </p:sp>
      <p:sp>
        <p:nvSpPr>
          <p:cNvPr id="4" name="TextBox 3">
            <a:extLst>
              <a:ext uri="{FF2B5EF4-FFF2-40B4-BE49-F238E27FC236}">
                <a16:creationId xmlns:a16="http://schemas.microsoft.com/office/drawing/2014/main" id="{7A3D0FDB-A159-2375-1D20-EC6A867C6A6E}"/>
              </a:ext>
            </a:extLst>
          </p:cNvPr>
          <p:cNvSpPr txBox="1"/>
          <p:nvPr/>
        </p:nvSpPr>
        <p:spPr>
          <a:xfrm>
            <a:off x="1278672" y="1562423"/>
            <a:ext cx="9084527" cy="400110"/>
          </a:xfrm>
          <a:prstGeom prst="rect">
            <a:avLst/>
          </a:prstGeom>
          <a:noFill/>
        </p:spPr>
        <p:txBody>
          <a:bodyPr wrap="square">
            <a:spAutoFit/>
          </a:bodyPr>
          <a:lstStyle/>
          <a:p>
            <a:pPr marL="0" indent="0">
              <a:buNone/>
            </a:pPr>
            <a:r>
              <a:rPr lang="en-US" sz="2000" dirty="0"/>
              <a:t>Apply infrastructure and configuration as code principles</a:t>
            </a:r>
          </a:p>
        </p:txBody>
      </p:sp>
      <p:sp>
        <p:nvSpPr>
          <p:cNvPr id="5" name="Oval 4">
            <a:extLst>
              <a:ext uri="{FF2B5EF4-FFF2-40B4-BE49-F238E27FC236}">
                <a16:creationId xmlns:a16="http://schemas.microsoft.com/office/drawing/2014/main" id="{1CBBC7E0-20A5-DE69-E961-0116012EC83E}"/>
              </a:ext>
            </a:extLst>
          </p:cNvPr>
          <p:cNvSpPr>
            <a:spLocks/>
          </p:cNvSpPr>
          <p:nvPr/>
        </p:nvSpPr>
        <p:spPr bwMode="auto">
          <a:xfrm>
            <a:off x="656922" y="2497272"/>
            <a:ext cx="492428" cy="492428"/>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chemeClr val="tx1"/>
                </a:solidFill>
              </a:rPr>
              <a:t>2</a:t>
            </a:r>
          </a:p>
        </p:txBody>
      </p:sp>
      <p:sp>
        <p:nvSpPr>
          <p:cNvPr id="8" name="TextBox 7">
            <a:extLst>
              <a:ext uri="{FF2B5EF4-FFF2-40B4-BE49-F238E27FC236}">
                <a16:creationId xmlns:a16="http://schemas.microsoft.com/office/drawing/2014/main" id="{A1620494-3E03-88B0-52D4-CA5017587A6A}"/>
              </a:ext>
            </a:extLst>
          </p:cNvPr>
          <p:cNvSpPr txBox="1"/>
          <p:nvPr/>
        </p:nvSpPr>
        <p:spPr>
          <a:xfrm>
            <a:off x="1278672" y="2389543"/>
            <a:ext cx="9084527" cy="707886"/>
          </a:xfrm>
          <a:prstGeom prst="rect">
            <a:avLst/>
          </a:prstGeom>
          <a:noFill/>
        </p:spPr>
        <p:txBody>
          <a:bodyPr wrap="square">
            <a:spAutoFit/>
          </a:bodyPr>
          <a:lstStyle/>
          <a:p>
            <a:pPr marL="0" indent="0">
              <a:buNone/>
            </a:pPr>
            <a:r>
              <a:rPr lang="en-US" sz="2000" dirty="0"/>
              <a:t>Deploy and manage infrastructure using Microsoft automation technologies such as ARM templates, Azure CLI, DSC and Azure Automation</a:t>
            </a:r>
          </a:p>
        </p:txBody>
      </p:sp>
    </p:spTree>
    <p:extLst>
      <p:ext uri="{BB962C8B-B14F-4D97-AF65-F5344CB8AC3E}">
        <p14:creationId xmlns:p14="http://schemas.microsoft.com/office/powerpoint/2010/main" val="283239176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0885-9660-42ED-B074-34059C74AD9F}"/>
              </a:ext>
            </a:extLst>
          </p:cNvPr>
          <p:cNvSpPr>
            <a:spLocks noGrp="1"/>
          </p:cNvSpPr>
          <p:nvPr>
            <p:ph type="title"/>
          </p:nvPr>
        </p:nvSpPr>
        <p:spPr/>
        <p:txBody>
          <a:bodyPr/>
          <a:lstStyle/>
          <a:p>
            <a:r>
              <a:rPr lang="en-US" dirty="0"/>
              <a:t>Learning Path review questions</a:t>
            </a:r>
          </a:p>
        </p:txBody>
      </p:sp>
      <p:sp>
        <p:nvSpPr>
          <p:cNvPr id="12" name="Oval 11">
            <a:extLst>
              <a:ext uri="{FF2B5EF4-FFF2-40B4-BE49-F238E27FC236}">
                <a16:creationId xmlns:a16="http://schemas.microsoft.com/office/drawing/2014/main" id="{D3442747-6201-2EC7-08F9-872DF15AAE7F}"/>
              </a:ext>
            </a:extLst>
          </p:cNvPr>
          <p:cNvSpPr>
            <a:spLocks/>
          </p:cNvSpPr>
          <p:nvPr/>
        </p:nvSpPr>
        <p:spPr bwMode="auto">
          <a:xfrm>
            <a:off x="797321" y="1909058"/>
            <a:ext cx="407592" cy="407594"/>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1</a:t>
            </a:r>
          </a:p>
        </p:txBody>
      </p:sp>
      <p:sp>
        <p:nvSpPr>
          <p:cNvPr id="5" name="TextBox 4">
            <a:extLst>
              <a:ext uri="{FF2B5EF4-FFF2-40B4-BE49-F238E27FC236}">
                <a16:creationId xmlns:a16="http://schemas.microsoft.com/office/drawing/2014/main" id="{D30E2CF5-1A1A-1EAA-4E31-1F819D13B9F9}"/>
              </a:ext>
            </a:extLst>
          </p:cNvPr>
          <p:cNvSpPr txBox="1">
            <a:spLocks/>
          </p:cNvSpPr>
          <p:nvPr/>
        </p:nvSpPr>
        <p:spPr>
          <a:xfrm>
            <a:off x="1241908" y="1943578"/>
            <a:ext cx="9759922" cy="338554"/>
          </a:xfrm>
          <a:prstGeom prst="rect">
            <a:avLst/>
          </a:prstGeom>
          <a:noFill/>
        </p:spPr>
        <p:txBody>
          <a:bodyPr wrap="square">
            <a:spAutoFit/>
          </a:bodyPr>
          <a:lstStyle/>
          <a:p>
            <a:r>
              <a:rPr lang="en-US" sz="1600" dirty="0"/>
              <a:t>What benefits can you achieve by modularizing your infrastructure and configuration resources?</a:t>
            </a:r>
          </a:p>
        </p:txBody>
      </p:sp>
      <p:sp>
        <p:nvSpPr>
          <p:cNvPr id="13" name="Oval 12">
            <a:extLst>
              <a:ext uri="{FF2B5EF4-FFF2-40B4-BE49-F238E27FC236}">
                <a16:creationId xmlns:a16="http://schemas.microsoft.com/office/drawing/2014/main" id="{3D9AAA83-14A7-4935-65F6-597B88B6B8CC}"/>
              </a:ext>
            </a:extLst>
          </p:cNvPr>
          <p:cNvSpPr>
            <a:spLocks/>
          </p:cNvSpPr>
          <p:nvPr/>
        </p:nvSpPr>
        <p:spPr bwMode="auto">
          <a:xfrm>
            <a:off x="797321" y="2572161"/>
            <a:ext cx="407592" cy="407594"/>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2</a:t>
            </a:r>
          </a:p>
        </p:txBody>
      </p:sp>
      <p:sp>
        <p:nvSpPr>
          <p:cNvPr id="6" name="TextBox 5">
            <a:extLst>
              <a:ext uri="{FF2B5EF4-FFF2-40B4-BE49-F238E27FC236}">
                <a16:creationId xmlns:a16="http://schemas.microsoft.com/office/drawing/2014/main" id="{9475A512-039F-CB61-3492-FA3768010C86}"/>
              </a:ext>
            </a:extLst>
          </p:cNvPr>
          <p:cNvSpPr txBox="1">
            <a:spLocks/>
          </p:cNvSpPr>
          <p:nvPr/>
        </p:nvSpPr>
        <p:spPr>
          <a:xfrm>
            <a:off x="1241908" y="2483571"/>
            <a:ext cx="9759922" cy="584775"/>
          </a:xfrm>
          <a:prstGeom prst="rect">
            <a:avLst/>
          </a:prstGeom>
          <a:noFill/>
        </p:spPr>
        <p:txBody>
          <a:bodyPr wrap="square">
            <a:spAutoFit/>
          </a:bodyPr>
          <a:lstStyle/>
          <a:p>
            <a:r>
              <a:rPr lang="en-US" sz="1600" dirty="0"/>
              <a:t>Which method of approach for implementing Infrastructure as Code states what the final state of an environment should be without defining how it should be achieved?</a:t>
            </a:r>
          </a:p>
        </p:txBody>
      </p:sp>
      <p:sp>
        <p:nvSpPr>
          <p:cNvPr id="14" name="Oval 13">
            <a:extLst>
              <a:ext uri="{FF2B5EF4-FFF2-40B4-BE49-F238E27FC236}">
                <a16:creationId xmlns:a16="http://schemas.microsoft.com/office/drawing/2014/main" id="{D4C3E075-53DD-501F-D351-A4B3BB1CB231}"/>
              </a:ext>
            </a:extLst>
          </p:cNvPr>
          <p:cNvSpPr>
            <a:spLocks/>
          </p:cNvSpPr>
          <p:nvPr/>
        </p:nvSpPr>
        <p:spPr bwMode="auto">
          <a:xfrm>
            <a:off x="797321" y="3323855"/>
            <a:ext cx="407592" cy="407594"/>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3</a:t>
            </a:r>
          </a:p>
        </p:txBody>
      </p:sp>
      <p:sp>
        <p:nvSpPr>
          <p:cNvPr id="7" name="TextBox 6">
            <a:extLst>
              <a:ext uri="{FF2B5EF4-FFF2-40B4-BE49-F238E27FC236}">
                <a16:creationId xmlns:a16="http://schemas.microsoft.com/office/drawing/2014/main" id="{97F9F2C5-8640-D664-78E0-13363EE5591B}"/>
              </a:ext>
            </a:extLst>
          </p:cNvPr>
          <p:cNvSpPr txBox="1">
            <a:spLocks/>
          </p:cNvSpPr>
          <p:nvPr/>
        </p:nvSpPr>
        <p:spPr>
          <a:xfrm>
            <a:off x="1241908" y="3235265"/>
            <a:ext cx="9759922" cy="584775"/>
          </a:xfrm>
          <a:prstGeom prst="rect">
            <a:avLst/>
          </a:prstGeom>
          <a:noFill/>
        </p:spPr>
        <p:txBody>
          <a:bodyPr wrap="square">
            <a:spAutoFit/>
          </a:bodyPr>
          <a:lstStyle/>
          <a:p>
            <a:r>
              <a:rPr lang="en-US" sz="1600" dirty="0"/>
              <a:t>Which term defines the ability to apply one or more operations against a resource, resulting in the same outcome every time?</a:t>
            </a:r>
          </a:p>
        </p:txBody>
      </p:sp>
      <p:sp>
        <p:nvSpPr>
          <p:cNvPr id="15" name="Oval 14">
            <a:extLst>
              <a:ext uri="{FF2B5EF4-FFF2-40B4-BE49-F238E27FC236}">
                <a16:creationId xmlns:a16="http://schemas.microsoft.com/office/drawing/2014/main" id="{5585C8B8-A740-5A0F-1239-8D61E1D0A1BF}"/>
              </a:ext>
            </a:extLst>
          </p:cNvPr>
          <p:cNvSpPr>
            <a:spLocks/>
          </p:cNvSpPr>
          <p:nvPr/>
        </p:nvSpPr>
        <p:spPr bwMode="auto">
          <a:xfrm>
            <a:off x="797321" y="4075550"/>
            <a:ext cx="407592" cy="407594"/>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4</a:t>
            </a:r>
          </a:p>
        </p:txBody>
      </p:sp>
      <p:sp>
        <p:nvSpPr>
          <p:cNvPr id="8" name="TextBox 7">
            <a:extLst>
              <a:ext uri="{FF2B5EF4-FFF2-40B4-BE49-F238E27FC236}">
                <a16:creationId xmlns:a16="http://schemas.microsoft.com/office/drawing/2014/main" id="{EE0F40C5-9AE9-18A0-28C0-1C9946BA0DE1}"/>
              </a:ext>
            </a:extLst>
          </p:cNvPr>
          <p:cNvSpPr txBox="1">
            <a:spLocks/>
          </p:cNvSpPr>
          <p:nvPr/>
        </p:nvSpPr>
        <p:spPr>
          <a:xfrm>
            <a:off x="1241908" y="3986959"/>
            <a:ext cx="9759922" cy="584775"/>
          </a:xfrm>
          <a:prstGeom prst="rect">
            <a:avLst/>
          </a:prstGeom>
          <a:noFill/>
        </p:spPr>
        <p:txBody>
          <a:bodyPr wrap="square">
            <a:spAutoFit/>
          </a:bodyPr>
          <a:lstStyle/>
          <a:p>
            <a:r>
              <a:rPr lang="en-US" sz="1600" dirty="0"/>
              <a:t>Which term is the process whereby a set of resources change their state over time from their original state in which they were deployed?</a:t>
            </a:r>
          </a:p>
        </p:txBody>
      </p:sp>
      <p:sp>
        <p:nvSpPr>
          <p:cNvPr id="16" name="Oval 15">
            <a:extLst>
              <a:ext uri="{FF2B5EF4-FFF2-40B4-BE49-F238E27FC236}">
                <a16:creationId xmlns:a16="http://schemas.microsoft.com/office/drawing/2014/main" id="{CC805E04-8466-FCFB-1D7D-2817F145796D}"/>
              </a:ext>
            </a:extLst>
          </p:cNvPr>
          <p:cNvSpPr>
            <a:spLocks/>
          </p:cNvSpPr>
          <p:nvPr/>
        </p:nvSpPr>
        <p:spPr bwMode="auto">
          <a:xfrm>
            <a:off x="797321" y="4827244"/>
            <a:ext cx="407592" cy="407594"/>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5</a:t>
            </a:r>
          </a:p>
        </p:txBody>
      </p:sp>
      <p:sp>
        <p:nvSpPr>
          <p:cNvPr id="10" name="TextBox 9">
            <a:extLst>
              <a:ext uri="{FF2B5EF4-FFF2-40B4-BE49-F238E27FC236}">
                <a16:creationId xmlns:a16="http://schemas.microsoft.com/office/drawing/2014/main" id="{892305A2-F07A-7A15-BCDD-91251EE8482A}"/>
              </a:ext>
            </a:extLst>
          </p:cNvPr>
          <p:cNvSpPr txBox="1">
            <a:spLocks/>
          </p:cNvSpPr>
          <p:nvPr/>
        </p:nvSpPr>
        <p:spPr>
          <a:xfrm>
            <a:off x="1241908" y="4738654"/>
            <a:ext cx="9759922" cy="584775"/>
          </a:xfrm>
          <a:prstGeom prst="rect">
            <a:avLst/>
          </a:prstGeom>
          <a:noFill/>
        </p:spPr>
        <p:txBody>
          <a:bodyPr wrap="square">
            <a:spAutoFit/>
          </a:bodyPr>
          <a:lstStyle/>
          <a:p>
            <a:r>
              <a:rPr lang="en-US" sz="1600" dirty="0"/>
              <a:t>Which Resource Manager deployment mode only deploys whatever is defined in the template, and does not remove or modify any other resources not defined in the template?</a:t>
            </a:r>
          </a:p>
        </p:txBody>
      </p:sp>
    </p:spTree>
    <p:extLst>
      <p:ext uri="{BB962C8B-B14F-4D97-AF65-F5344CB8AC3E}">
        <p14:creationId xmlns:p14="http://schemas.microsoft.com/office/powerpoint/2010/main" val="11227347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0885-9660-42ED-B074-34059C74AD9F}"/>
              </a:ext>
            </a:extLst>
          </p:cNvPr>
          <p:cNvSpPr>
            <a:spLocks noGrp="1"/>
          </p:cNvSpPr>
          <p:nvPr>
            <p:ph type="title"/>
          </p:nvPr>
        </p:nvSpPr>
        <p:spPr/>
        <p:txBody>
          <a:bodyPr/>
          <a:lstStyle/>
          <a:p>
            <a:r>
              <a:rPr lang="en-US" dirty="0"/>
              <a:t>Learning Path review questions  </a:t>
            </a:r>
          </a:p>
        </p:txBody>
      </p:sp>
      <p:sp>
        <p:nvSpPr>
          <p:cNvPr id="11" name="Oval 10">
            <a:extLst>
              <a:ext uri="{FF2B5EF4-FFF2-40B4-BE49-F238E27FC236}">
                <a16:creationId xmlns:a16="http://schemas.microsoft.com/office/drawing/2014/main" id="{28392E97-D588-FAFC-5A3D-E4D9E9EC5704}"/>
              </a:ext>
            </a:extLst>
          </p:cNvPr>
          <p:cNvSpPr>
            <a:spLocks/>
          </p:cNvSpPr>
          <p:nvPr/>
        </p:nvSpPr>
        <p:spPr bwMode="auto">
          <a:xfrm>
            <a:off x="797321" y="1909058"/>
            <a:ext cx="407592" cy="407594"/>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6</a:t>
            </a:r>
          </a:p>
        </p:txBody>
      </p:sp>
      <p:sp>
        <p:nvSpPr>
          <p:cNvPr id="6" name="TextBox 5">
            <a:extLst>
              <a:ext uri="{FF2B5EF4-FFF2-40B4-BE49-F238E27FC236}">
                <a16:creationId xmlns:a16="http://schemas.microsoft.com/office/drawing/2014/main" id="{E3406BE3-D83D-3740-3983-CFD421F48B23}"/>
              </a:ext>
            </a:extLst>
          </p:cNvPr>
          <p:cNvSpPr txBox="1">
            <a:spLocks/>
          </p:cNvSpPr>
          <p:nvPr/>
        </p:nvSpPr>
        <p:spPr>
          <a:xfrm>
            <a:off x="1241908" y="1943578"/>
            <a:ext cx="9759922" cy="338554"/>
          </a:xfrm>
          <a:prstGeom prst="rect">
            <a:avLst/>
          </a:prstGeom>
          <a:noFill/>
        </p:spPr>
        <p:txBody>
          <a:bodyPr wrap="square">
            <a:spAutoFit/>
          </a:bodyPr>
          <a:lstStyle>
            <a:defPPr>
              <a:defRPr lang="en-US"/>
            </a:defPPr>
            <a:lvl1pPr>
              <a:defRPr sz="1600"/>
            </a:lvl1pPr>
          </a:lstStyle>
          <a:p>
            <a:r>
              <a:rPr lang="en-US" dirty="0"/>
              <a:t>How are the dependencies defined in a .bicep file?</a:t>
            </a:r>
          </a:p>
        </p:txBody>
      </p:sp>
      <p:sp>
        <p:nvSpPr>
          <p:cNvPr id="13" name="Oval 12">
            <a:extLst>
              <a:ext uri="{FF2B5EF4-FFF2-40B4-BE49-F238E27FC236}">
                <a16:creationId xmlns:a16="http://schemas.microsoft.com/office/drawing/2014/main" id="{9D4EB45B-0E8D-5914-C5AB-B19C1538BFF2}"/>
              </a:ext>
            </a:extLst>
          </p:cNvPr>
          <p:cNvSpPr>
            <a:spLocks/>
          </p:cNvSpPr>
          <p:nvPr/>
        </p:nvSpPr>
        <p:spPr bwMode="auto">
          <a:xfrm>
            <a:off x="797321" y="2534557"/>
            <a:ext cx="407592" cy="407594"/>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7</a:t>
            </a:r>
          </a:p>
        </p:txBody>
      </p:sp>
      <p:sp>
        <p:nvSpPr>
          <p:cNvPr id="7" name="TextBox 6">
            <a:extLst>
              <a:ext uri="{FF2B5EF4-FFF2-40B4-BE49-F238E27FC236}">
                <a16:creationId xmlns:a16="http://schemas.microsoft.com/office/drawing/2014/main" id="{B24BAFD3-1076-62A7-01C3-DB70E13B417B}"/>
              </a:ext>
            </a:extLst>
          </p:cNvPr>
          <p:cNvSpPr txBox="1">
            <a:spLocks/>
          </p:cNvSpPr>
          <p:nvPr/>
        </p:nvSpPr>
        <p:spPr>
          <a:xfrm>
            <a:off x="1241908" y="2534557"/>
            <a:ext cx="9759922" cy="830997"/>
          </a:xfrm>
          <a:prstGeom prst="rect">
            <a:avLst/>
          </a:prstGeom>
          <a:noFill/>
        </p:spPr>
        <p:txBody>
          <a:bodyPr wrap="square">
            <a:spAutoFit/>
          </a:bodyPr>
          <a:lstStyle>
            <a:defPPr>
              <a:defRPr lang="en-US"/>
            </a:defPPr>
            <a:lvl1pPr>
              <a:defRPr sz="1600"/>
            </a:lvl1pPr>
          </a:lstStyle>
          <a:p>
            <a:r>
              <a:rPr lang="en-US" dirty="0"/>
              <a:t>What is the behavior of the </a:t>
            </a:r>
            <a:r>
              <a:rPr lang="en-US" dirty="0" err="1"/>
              <a:t>webAppName</a:t>
            </a:r>
            <a:r>
              <a:rPr lang="en-US" dirty="0"/>
              <a:t> parameter for a team that created a template that contains </a:t>
            </a:r>
            <a:br>
              <a:rPr lang="en-US" dirty="0"/>
            </a:br>
            <a:r>
              <a:rPr lang="en-US" dirty="0"/>
              <a:t>this line: </a:t>
            </a:r>
          </a:p>
          <a:p>
            <a:r>
              <a:rPr lang="en-US" dirty="0"/>
              <a:t>param </a:t>
            </a:r>
            <a:r>
              <a:rPr lang="en-US" dirty="0" err="1"/>
              <a:t>webAppName</a:t>
            </a:r>
            <a:r>
              <a:rPr lang="en-US" dirty="0"/>
              <a:t> string = ‘</a:t>
            </a:r>
            <a:r>
              <a:rPr lang="en-US" dirty="0" err="1"/>
              <a:t>mySite</a:t>
            </a:r>
            <a:r>
              <a:rPr lang="en-US" dirty="0"/>
              <a:t>${</a:t>
            </a:r>
            <a:r>
              <a:rPr lang="en-US" dirty="0" err="1"/>
              <a:t>uniqueString</a:t>
            </a:r>
            <a:r>
              <a:rPr lang="en-US" dirty="0"/>
              <a:t>(</a:t>
            </a:r>
            <a:r>
              <a:rPr lang="en-US" dirty="0" err="1"/>
              <a:t>resourceGroup</a:t>
            </a:r>
            <a:r>
              <a:rPr lang="en-US" dirty="0"/>
              <a:t>().id)}’?</a:t>
            </a:r>
          </a:p>
        </p:txBody>
      </p:sp>
      <p:sp>
        <p:nvSpPr>
          <p:cNvPr id="15" name="Oval 14">
            <a:extLst>
              <a:ext uri="{FF2B5EF4-FFF2-40B4-BE49-F238E27FC236}">
                <a16:creationId xmlns:a16="http://schemas.microsoft.com/office/drawing/2014/main" id="{86BC56B5-3570-75D0-39B3-0226FE29938D}"/>
              </a:ext>
            </a:extLst>
          </p:cNvPr>
          <p:cNvSpPr>
            <a:spLocks/>
          </p:cNvSpPr>
          <p:nvPr/>
        </p:nvSpPr>
        <p:spPr bwMode="auto">
          <a:xfrm>
            <a:off x="797321" y="3583460"/>
            <a:ext cx="407592" cy="407594"/>
          </a:xfrm>
          <a:prstGeom prst="ellipse">
            <a:avLst/>
          </a:pr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000" b="1" dirty="0"/>
              <a:t>8</a:t>
            </a:r>
          </a:p>
        </p:txBody>
      </p:sp>
      <p:sp>
        <p:nvSpPr>
          <p:cNvPr id="8" name="TextBox 7">
            <a:extLst>
              <a:ext uri="{FF2B5EF4-FFF2-40B4-BE49-F238E27FC236}">
                <a16:creationId xmlns:a16="http://schemas.microsoft.com/office/drawing/2014/main" id="{E4E4E7F9-078D-17B4-AE2A-2213ADE59F39}"/>
              </a:ext>
            </a:extLst>
          </p:cNvPr>
          <p:cNvSpPr txBox="1">
            <a:spLocks/>
          </p:cNvSpPr>
          <p:nvPr/>
        </p:nvSpPr>
        <p:spPr>
          <a:xfrm>
            <a:off x="1241908" y="3617980"/>
            <a:ext cx="9759922" cy="338554"/>
          </a:xfrm>
          <a:prstGeom prst="rect">
            <a:avLst/>
          </a:prstGeom>
          <a:noFill/>
        </p:spPr>
        <p:txBody>
          <a:bodyPr wrap="square">
            <a:spAutoFit/>
          </a:bodyPr>
          <a:lstStyle>
            <a:defPPr>
              <a:defRPr lang="en-US"/>
            </a:defPPr>
            <a:lvl1pPr>
              <a:defRPr sz="1600"/>
            </a:lvl1pPr>
          </a:lstStyle>
          <a:p>
            <a:r>
              <a:rPr lang="en-US" dirty="0"/>
              <a:t>How can you reuse a Bicep template in other Bicep templates?</a:t>
            </a:r>
          </a:p>
        </p:txBody>
      </p:sp>
    </p:spTree>
    <p:extLst>
      <p:ext uri="{BB962C8B-B14F-4D97-AF65-F5344CB8AC3E}">
        <p14:creationId xmlns:p14="http://schemas.microsoft.com/office/powerpoint/2010/main" val="3052651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01: Explore infrastructure as code and configuration management</a:t>
            </a:r>
          </a:p>
        </p:txBody>
      </p:sp>
    </p:spTree>
    <p:extLst>
      <p:ext uri="{BB962C8B-B14F-4D97-AF65-F5344CB8AC3E}">
        <p14:creationId xmlns:p14="http://schemas.microsoft.com/office/powerpoint/2010/main" val="262478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B3F4B6-A3DD-F1F2-28E4-50F1E1173990}"/>
              </a:ext>
            </a:extLst>
          </p:cNvPr>
          <p:cNvSpPr>
            <a:spLocks noGrp="1"/>
          </p:cNvSpPr>
          <p:nvPr>
            <p:ph type="title"/>
          </p:nvPr>
        </p:nvSpPr>
        <p:spPr/>
        <p:txBody>
          <a:bodyPr/>
          <a:lstStyle/>
          <a:p>
            <a:r>
              <a:rPr lang="en-US" dirty="0"/>
              <a:t>Closing slide</a:t>
            </a:r>
          </a:p>
        </p:txBody>
      </p:sp>
    </p:spTree>
    <p:extLst>
      <p:ext uri="{BB962C8B-B14F-4D97-AF65-F5344CB8AC3E}">
        <p14:creationId xmlns:p14="http://schemas.microsoft.com/office/powerpoint/2010/main" val="4646088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environment deployment</a:t>
            </a:r>
          </a:p>
        </p:txBody>
      </p:sp>
      <p:sp>
        <p:nvSpPr>
          <p:cNvPr id="12" name="Text Placeholder 11">
            <a:extLst>
              <a:ext uri="{FF2B5EF4-FFF2-40B4-BE49-F238E27FC236}">
                <a16:creationId xmlns:a16="http://schemas.microsoft.com/office/drawing/2014/main" id="{446F506B-1AD0-F7A6-7B46-AC069147329A}"/>
              </a:ext>
            </a:extLst>
          </p:cNvPr>
          <p:cNvSpPr>
            <a:spLocks noGrp="1"/>
          </p:cNvSpPr>
          <p:nvPr>
            <p:ph type="body" sz="quarter" idx="16"/>
          </p:nvPr>
        </p:nvSpPr>
        <p:spPr/>
        <p:txBody>
          <a:bodyPr/>
          <a:lstStyle/>
          <a:p>
            <a:r>
              <a:rPr lang="en-US" dirty="0"/>
              <a:t>Manual deployment:</a:t>
            </a:r>
          </a:p>
        </p:txBody>
      </p:sp>
      <p:sp>
        <p:nvSpPr>
          <p:cNvPr id="51" name="Text Placeholder 50">
            <a:extLst>
              <a:ext uri="{FF2B5EF4-FFF2-40B4-BE49-F238E27FC236}">
                <a16:creationId xmlns:a16="http://schemas.microsoft.com/office/drawing/2014/main" id="{D511B5D7-5A07-468E-ABD3-65BB22FF601F}"/>
              </a:ext>
            </a:extLst>
          </p:cNvPr>
          <p:cNvSpPr>
            <a:spLocks noGrp="1"/>
          </p:cNvSpPr>
          <p:nvPr>
            <p:ph type="body" sz="quarter" idx="15"/>
          </p:nvPr>
        </p:nvSpPr>
        <p:spPr>
          <a:xfrm>
            <a:off x="586390" y="2085764"/>
            <a:ext cx="5217510" cy="3154710"/>
          </a:xfrm>
        </p:spPr>
        <p:txBody>
          <a:bodyPr/>
          <a:lstStyle/>
          <a:p>
            <a:pPr marL="228600" indent="-228600">
              <a:spcBef>
                <a:spcPts val="0"/>
              </a:spcBef>
              <a:spcAft>
                <a:spcPts val="600"/>
              </a:spcAft>
            </a:pPr>
            <a:r>
              <a:rPr lang="en-US" sz="1800" dirty="0"/>
              <a:t>Snowflake servers</a:t>
            </a:r>
          </a:p>
          <a:p>
            <a:pPr marL="228600" indent="-228600">
              <a:spcBef>
                <a:spcPts val="0"/>
              </a:spcBef>
              <a:spcAft>
                <a:spcPts val="600"/>
              </a:spcAft>
            </a:pPr>
            <a:r>
              <a:rPr lang="en-US" sz="1800" dirty="0"/>
              <a:t>Deployment steps vary by environment</a:t>
            </a:r>
          </a:p>
          <a:p>
            <a:pPr marL="228600" indent="-228600">
              <a:spcBef>
                <a:spcPts val="0"/>
              </a:spcBef>
              <a:spcAft>
                <a:spcPts val="600"/>
              </a:spcAft>
            </a:pPr>
            <a:r>
              <a:rPr lang="en-US" sz="1800" dirty="0"/>
              <a:t>More verification steps and more elaborate manual processes</a:t>
            </a:r>
          </a:p>
          <a:p>
            <a:pPr marL="228600" indent="-228600">
              <a:spcBef>
                <a:spcPts val="0"/>
              </a:spcBef>
              <a:spcAft>
                <a:spcPts val="600"/>
              </a:spcAft>
            </a:pPr>
            <a:r>
              <a:rPr lang="en-US" sz="1800" dirty="0"/>
              <a:t>Increased documentation to account </a:t>
            </a:r>
            <a:br>
              <a:rPr lang="en-US" sz="1800" dirty="0"/>
            </a:br>
            <a:r>
              <a:rPr lang="en-US" sz="1800" dirty="0"/>
              <a:t>for differences</a:t>
            </a:r>
          </a:p>
          <a:p>
            <a:pPr marL="228600" indent="-228600">
              <a:spcBef>
                <a:spcPts val="0"/>
              </a:spcBef>
              <a:spcAft>
                <a:spcPts val="600"/>
              </a:spcAft>
            </a:pPr>
            <a:r>
              <a:rPr lang="en-US" sz="1800" dirty="0"/>
              <a:t>Deployment on weekends to allow time to recover from errors</a:t>
            </a:r>
          </a:p>
          <a:p>
            <a:pPr marL="228600" indent="-228600">
              <a:spcBef>
                <a:spcPts val="0"/>
              </a:spcBef>
              <a:spcAft>
                <a:spcPts val="600"/>
              </a:spcAft>
            </a:pPr>
            <a:r>
              <a:rPr lang="en-US" sz="1800" dirty="0"/>
              <a:t>Slower release cadence to minimize pain and long weekends</a:t>
            </a:r>
          </a:p>
        </p:txBody>
      </p:sp>
      <p:sp>
        <p:nvSpPr>
          <p:cNvPr id="13" name="Text Placeholder 12">
            <a:extLst>
              <a:ext uri="{FF2B5EF4-FFF2-40B4-BE49-F238E27FC236}">
                <a16:creationId xmlns:a16="http://schemas.microsoft.com/office/drawing/2014/main" id="{C384818C-51C6-951A-407D-EF0CCFA3423D}"/>
              </a:ext>
            </a:extLst>
          </p:cNvPr>
          <p:cNvSpPr>
            <a:spLocks noGrp="1"/>
          </p:cNvSpPr>
          <p:nvPr>
            <p:ph type="body" sz="quarter" idx="19"/>
          </p:nvPr>
        </p:nvSpPr>
        <p:spPr/>
        <p:txBody>
          <a:bodyPr/>
          <a:lstStyle/>
          <a:p>
            <a:r>
              <a:rPr lang="en-US" dirty="0"/>
              <a:t>Infrastructure as code:</a:t>
            </a:r>
          </a:p>
        </p:txBody>
      </p:sp>
      <p:sp>
        <p:nvSpPr>
          <p:cNvPr id="63" name="Text Placeholder 62">
            <a:extLst>
              <a:ext uri="{FF2B5EF4-FFF2-40B4-BE49-F238E27FC236}">
                <a16:creationId xmlns:a16="http://schemas.microsoft.com/office/drawing/2014/main" id="{BA6AAD04-3D9C-DF00-119F-EF06742B2651}"/>
              </a:ext>
            </a:extLst>
          </p:cNvPr>
          <p:cNvSpPr>
            <a:spLocks noGrp="1"/>
          </p:cNvSpPr>
          <p:nvPr>
            <p:ph type="body" sz="quarter" idx="20"/>
          </p:nvPr>
        </p:nvSpPr>
        <p:spPr>
          <a:xfrm>
            <a:off x="6253664" y="2085764"/>
            <a:ext cx="5187106" cy="2323713"/>
          </a:xfrm>
        </p:spPr>
        <p:txBody>
          <a:bodyPr/>
          <a:lstStyle/>
          <a:p>
            <a:pPr marL="228600" indent="-228600">
              <a:spcBef>
                <a:spcPts val="0"/>
              </a:spcBef>
              <a:spcAft>
                <a:spcPts val="600"/>
              </a:spcAft>
            </a:pPr>
            <a:r>
              <a:rPr lang="en-US" sz="1800" dirty="0"/>
              <a:t>Consistent servers between environments</a:t>
            </a:r>
          </a:p>
          <a:p>
            <a:pPr marL="228600" indent="-228600">
              <a:spcBef>
                <a:spcPts val="0"/>
              </a:spcBef>
              <a:spcAft>
                <a:spcPts val="600"/>
              </a:spcAft>
            </a:pPr>
            <a:r>
              <a:rPr lang="en-US" sz="1800" dirty="0"/>
              <a:t>Environments created or scaled easily</a:t>
            </a:r>
          </a:p>
          <a:p>
            <a:pPr marL="228600" indent="-228600">
              <a:spcBef>
                <a:spcPts val="0"/>
              </a:spcBef>
              <a:spcAft>
                <a:spcPts val="600"/>
              </a:spcAft>
            </a:pPr>
            <a:r>
              <a:rPr lang="en-US" sz="1800" dirty="0"/>
              <a:t>Fully automate creation and updates of environments</a:t>
            </a:r>
          </a:p>
          <a:p>
            <a:pPr marL="228600" indent="-228600">
              <a:spcBef>
                <a:spcPts val="0"/>
              </a:spcBef>
              <a:spcAft>
                <a:spcPts val="600"/>
              </a:spcAft>
            </a:pPr>
            <a:r>
              <a:rPr lang="en-US" sz="1800" dirty="0"/>
              <a:t>Transition to immutable infrastructure</a:t>
            </a:r>
          </a:p>
          <a:p>
            <a:pPr marL="228600" indent="-228600">
              <a:spcBef>
                <a:spcPts val="0"/>
              </a:spcBef>
              <a:spcAft>
                <a:spcPts val="600"/>
              </a:spcAft>
            </a:pPr>
            <a:r>
              <a:rPr lang="en-US" sz="1800" dirty="0"/>
              <a:t>Use blue/green deployments</a:t>
            </a:r>
          </a:p>
          <a:p>
            <a:pPr marL="228600" indent="-228600">
              <a:spcBef>
                <a:spcPts val="0"/>
              </a:spcBef>
              <a:spcAft>
                <a:spcPts val="600"/>
              </a:spcAft>
            </a:pPr>
            <a:r>
              <a:rPr lang="en-US" sz="1800" dirty="0"/>
              <a:t>Treat servers as commodities, not pets</a:t>
            </a:r>
          </a:p>
        </p:txBody>
      </p:sp>
    </p:spTree>
    <p:extLst>
      <p:ext uri="{BB962C8B-B14F-4D97-AF65-F5344CB8AC3E}">
        <p14:creationId xmlns:p14="http://schemas.microsoft.com/office/powerpoint/2010/main" val="22140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Examine environment configuration</a:t>
            </a:r>
          </a:p>
        </p:txBody>
      </p:sp>
      <p:sp>
        <p:nvSpPr>
          <p:cNvPr id="12" name="Text Placeholder 11">
            <a:extLst>
              <a:ext uri="{FF2B5EF4-FFF2-40B4-BE49-F238E27FC236}">
                <a16:creationId xmlns:a16="http://schemas.microsoft.com/office/drawing/2014/main" id="{2777B8F9-3FB3-D563-D65E-FCDDDEA45D2F}"/>
              </a:ext>
            </a:extLst>
          </p:cNvPr>
          <p:cNvSpPr>
            <a:spLocks noGrp="1"/>
          </p:cNvSpPr>
          <p:nvPr>
            <p:ph type="body" sz="quarter" idx="16"/>
          </p:nvPr>
        </p:nvSpPr>
        <p:spPr/>
        <p:txBody>
          <a:bodyPr/>
          <a:lstStyle/>
          <a:p>
            <a:r>
              <a:rPr lang="en-IN" dirty="0"/>
              <a:t>Manual configuration:</a:t>
            </a:r>
          </a:p>
        </p:txBody>
      </p:sp>
      <p:sp>
        <p:nvSpPr>
          <p:cNvPr id="11" name="Text Placeholder 10">
            <a:extLst>
              <a:ext uri="{FF2B5EF4-FFF2-40B4-BE49-F238E27FC236}">
                <a16:creationId xmlns:a16="http://schemas.microsoft.com/office/drawing/2014/main" id="{53B9E2BA-4DD1-7C80-5F01-1AA1BE016FDB}"/>
              </a:ext>
            </a:extLst>
          </p:cNvPr>
          <p:cNvSpPr>
            <a:spLocks noGrp="1"/>
          </p:cNvSpPr>
          <p:nvPr>
            <p:ph type="body" sz="quarter" idx="15"/>
          </p:nvPr>
        </p:nvSpPr>
        <p:spPr>
          <a:xfrm>
            <a:off x="586390" y="2085764"/>
            <a:ext cx="5217510" cy="2877711"/>
          </a:xfrm>
        </p:spPr>
        <p:txBody>
          <a:bodyPr/>
          <a:lstStyle/>
          <a:p>
            <a:pPr marL="228600" indent="-228600">
              <a:spcBef>
                <a:spcPts val="0"/>
              </a:spcBef>
              <a:spcAft>
                <a:spcPts val="600"/>
              </a:spcAft>
            </a:pPr>
            <a:r>
              <a:rPr lang="en-US" sz="1800" dirty="0"/>
              <a:t>Configuration bugs difficult to Identify</a:t>
            </a:r>
          </a:p>
          <a:p>
            <a:pPr marL="228600" indent="-228600">
              <a:spcBef>
                <a:spcPts val="0"/>
              </a:spcBef>
              <a:spcAft>
                <a:spcPts val="600"/>
              </a:spcAft>
            </a:pPr>
            <a:r>
              <a:rPr lang="en-US" sz="1800" dirty="0"/>
              <a:t>Error prone</a:t>
            </a:r>
          </a:p>
          <a:p>
            <a:pPr marL="228600" indent="-228600">
              <a:spcBef>
                <a:spcPts val="0"/>
              </a:spcBef>
              <a:spcAft>
                <a:spcPts val="600"/>
              </a:spcAft>
            </a:pPr>
            <a:r>
              <a:rPr lang="en-US" sz="1800" dirty="0"/>
              <a:t>More verification steps and more elaborate manual processes</a:t>
            </a:r>
          </a:p>
          <a:p>
            <a:pPr marL="228600" indent="-228600">
              <a:spcBef>
                <a:spcPts val="0"/>
              </a:spcBef>
              <a:spcAft>
                <a:spcPts val="600"/>
              </a:spcAft>
            </a:pPr>
            <a:r>
              <a:rPr lang="en-US" sz="1800" dirty="0"/>
              <a:t>Increased documentation</a:t>
            </a:r>
          </a:p>
          <a:p>
            <a:pPr marL="228600" indent="-228600">
              <a:spcBef>
                <a:spcPts val="0"/>
              </a:spcBef>
              <a:spcAft>
                <a:spcPts val="600"/>
              </a:spcAft>
            </a:pPr>
            <a:r>
              <a:rPr lang="en-US" sz="1800" dirty="0"/>
              <a:t>Deployment on weekends to allow time to recover from errors</a:t>
            </a:r>
          </a:p>
          <a:p>
            <a:pPr marL="228600" indent="-228600">
              <a:spcBef>
                <a:spcPts val="0"/>
              </a:spcBef>
              <a:spcAft>
                <a:spcPts val="600"/>
              </a:spcAft>
            </a:pPr>
            <a:r>
              <a:rPr lang="en-US" sz="1800" dirty="0"/>
              <a:t>Slower release cadence to minimize requirement for long weekends</a:t>
            </a:r>
          </a:p>
        </p:txBody>
      </p:sp>
      <p:sp>
        <p:nvSpPr>
          <p:cNvPr id="13" name="Text Placeholder 12">
            <a:extLst>
              <a:ext uri="{FF2B5EF4-FFF2-40B4-BE49-F238E27FC236}">
                <a16:creationId xmlns:a16="http://schemas.microsoft.com/office/drawing/2014/main" id="{C0632D3F-2E01-205C-B2E3-E1852A76D4C3}"/>
              </a:ext>
            </a:extLst>
          </p:cNvPr>
          <p:cNvSpPr>
            <a:spLocks noGrp="1"/>
          </p:cNvSpPr>
          <p:nvPr>
            <p:ph type="body" sz="quarter" idx="19"/>
          </p:nvPr>
        </p:nvSpPr>
        <p:spPr/>
        <p:txBody>
          <a:bodyPr/>
          <a:lstStyle/>
          <a:p>
            <a:pPr marL="0" indent="0">
              <a:buFont typeface="Arial" panose="020B0604020202020204" pitchFamily="34" charset="0"/>
              <a:buNone/>
            </a:pPr>
            <a:r>
              <a:rPr lang="en-US" sz="2200" dirty="0">
                <a:latin typeface="+mj-lt"/>
              </a:rPr>
              <a:t>Configuration as code:</a:t>
            </a:r>
          </a:p>
        </p:txBody>
      </p:sp>
      <p:sp>
        <p:nvSpPr>
          <p:cNvPr id="14" name="Text Placeholder 13">
            <a:extLst>
              <a:ext uri="{FF2B5EF4-FFF2-40B4-BE49-F238E27FC236}">
                <a16:creationId xmlns:a16="http://schemas.microsoft.com/office/drawing/2014/main" id="{0BB01A89-7801-DD69-5DAC-1EC764611B9D}"/>
              </a:ext>
            </a:extLst>
          </p:cNvPr>
          <p:cNvSpPr>
            <a:spLocks noGrp="1"/>
          </p:cNvSpPr>
          <p:nvPr>
            <p:ph type="body" sz="quarter" idx="20"/>
          </p:nvPr>
        </p:nvSpPr>
        <p:spPr>
          <a:xfrm>
            <a:off x="6253664" y="2085764"/>
            <a:ext cx="5187106" cy="1892826"/>
          </a:xfrm>
        </p:spPr>
        <p:txBody>
          <a:bodyPr/>
          <a:lstStyle/>
          <a:p>
            <a:pPr marL="228600" indent="-228600">
              <a:spcBef>
                <a:spcPts val="0"/>
              </a:spcBef>
              <a:spcAft>
                <a:spcPts val="600"/>
              </a:spcAft>
            </a:pPr>
            <a:r>
              <a:rPr lang="en-US" sz="1800" dirty="0"/>
              <a:t>Bugs easily reproducible</a:t>
            </a:r>
          </a:p>
          <a:p>
            <a:pPr marL="228600" indent="-228600">
              <a:spcBef>
                <a:spcPts val="0"/>
              </a:spcBef>
              <a:spcAft>
                <a:spcPts val="600"/>
              </a:spcAft>
            </a:pPr>
            <a:r>
              <a:rPr lang="en-US" sz="1800" dirty="0"/>
              <a:t>Consistent configuration</a:t>
            </a:r>
          </a:p>
          <a:p>
            <a:pPr marL="228600" indent="-228600">
              <a:spcBef>
                <a:spcPts val="0"/>
              </a:spcBef>
              <a:spcAft>
                <a:spcPts val="600"/>
              </a:spcAft>
            </a:pPr>
            <a:r>
              <a:rPr lang="en-US" sz="1800" dirty="0"/>
              <a:t>Increase deployment cadence to reduce amount of incremental change</a:t>
            </a:r>
          </a:p>
          <a:p>
            <a:pPr marL="228600" indent="-228600">
              <a:spcBef>
                <a:spcPts val="0"/>
              </a:spcBef>
              <a:spcAft>
                <a:spcPts val="600"/>
              </a:spcAft>
            </a:pPr>
            <a:r>
              <a:rPr lang="en-US" sz="1800" dirty="0"/>
              <a:t>Treat environment and configuration as executable documentation</a:t>
            </a:r>
          </a:p>
        </p:txBody>
      </p:sp>
    </p:spTree>
    <p:extLst>
      <p:ext uri="{BB962C8B-B14F-4D97-AF65-F5344CB8AC3E}">
        <p14:creationId xmlns:p14="http://schemas.microsoft.com/office/powerpoint/2010/main" val="192448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Understand imperative versus declarative configuration</a:t>
            </a:r>
          </a:p>
        </p:txBody>
      </p:sp>
      <p:sp>
        <p:nvSpPr>
          <p:cNvPr id="11" name="Text Placeholder 10">
            <a:extLst>
              <a:ext uri="{FF2B5EF4-FFF2-40B4-BE49-F238E27FC236}">
                <a16:creationId xmlns:a16="http://schemas.microsoft.com/office/drawing/2014/main" id="{575A9B70-0287-0E9C-F688-B8B72D9814C2}"/>
              </a:ext>
            </a:extLst>
          </p:cNvPr>
          <p:cNvSpPr>
            <a:spLocks noGrp="1"/>
          </p:cNvSpPr>
          <p:nvPr>
            <p:ph type="body" sz="quarter" idx="17"/>
          </p:nvPr>
        </p:nvSpPr>
        <p:spPr/>
        <p:txBody>
          <a:bodyPr/>
          <a:lstStyle/>
          <a:p>
            <a:pPr>
              <a:spcBef>
                <a:spcPct val="20000"/>
              </a:spcBef>
            </a:pPr>
            <a:r>
              <a:rPr lang="en-US" dirty="0"/>
              <a:t>Approaches to implementing infrastructure and configuration as code</a:t>
            </a:r>
          </a:p>
        </p:txBody>
      </p:sp>
      <p:sp>
        <p:nvSpPr>
          <p:cNvPr id="6" name="Text Placeholder 5">
            <a:extLst>
              <a:ext uri="{FF2B5EF4-FFF2-40B4-BE49-F238E27FC236}">
                <a16:creationId xmlns:a16="http://schemas.microsoft.com/office/drawing/2014/main" id="{EEE0F000-C90D-78C1-BB4F-D012BFF6DE7D}"/>
              </a:ext>
            </a:extLst>
          </p:cNvPr>
          <p:cNvSpPr txBox="1">
            <a:spLocks/>
          </p:cNvSpPr>
          <p:nvPr/>
        </p:nvSpPr>
        <p:spPr>
          <a:xfrm>
            <a:off x="583611" y="1962972"/>
            <a:ext cx="4611296" cy="2231725"/>
          </a:xfrm>
          <a:prstGeom prst="rect">
            <a:avLst/>
          </a:prstGeom>
          <a:noFill/>
        </p:spPr>
        <p:txBody>
          <a:bodyPr lIns="0" tIns="0" rIns="0" bIns="0"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434" indent="-233434">
              <a:buFont typeface="Arial" panose="020B0604020202020204" pitchFamily="34" charset="0"/>
              <a:buChar char="•"/>
            </a:pPr>
            <a:r>
              <a:rPr lang="en-US" sz="1800" dirty="0"/>
              <a:t>Declarative:</a:t>
            </a:r>
          </a:p>
          <a:p>
            <a:pPr marL="252109" lvl="1" indent="18675">
              <a:spcBef>
                <a:spcPts val="294"/>
              </a:spcBef>
              <a:spcAft>
                <a:spcPts val="294"/>
              </a:spcAft>
            </a:pPr>
            <a:r>
              <a:rPr lang="en-US" sz="1800" dirty="0"/>
              <a:t>Functional</a:t>
            </a:r>
          </a:p>
          <a:p>
            <a:pPr marL="252109" lvl="1" indent="18675">
              <a:spcBef>
                <a:spcPts val="294"/>
              </a:spcBef>
              <a:spcAft>
                <a:spcPts val="588"/>
              </a:spcAft>
            </a:pPr>
            <a:r>
              <a:rPr lang="en-US" sz="1800" dirty="0"/>
              <a:t>Defines </a:t>
            </a:r>
            <a:r>
              <a:rPr lang="en-US" sz="1800" b="1" dirty="0"/>
              <a:t>what</a:t>
            </a:r>
            <a:r>
              <a:rPr lang="en-US" sz="1800" dirty="0"/>
              <a:t> the final state should be</a:t>
            </a:r>
          </a:p>
          <a:p>
            <a:pPr marL="233434" indent="-233434">
              <a:spcBef>
                <a:spcPts val="588"/>
              </a:spcBef>
              <a:buFont typeface="Arial" panose="020B0604020202020204" pitchFamily="34" charset="0"/>
              <a:buChar char="•"/>
            </a:pPr>
            <a:r>
              <a:rPr lang="en-US" sz="1800" dirty="0"/>
              <a:t>Imperative:</a:t>
            </a:r>
          </a:p>
          <a:p>
            <a:pPr marL="252109" lvl="1" indent="18675">
              <a:spcBef>
                <a:spcPts val="294"/>
              </a:spcBef>
              <a:spcAft>
                <a:spcPts val="294"/>
              </a:spcAft>
            </a:pPr>
            <a:r>
              <a:rPr lang="en-US" sz="1800" dirty="0"/>
              <a:t>Procedural</a:t>
            </a:r>
          </a:p>
          <a:p>
            <a:pPr marL="252109" lvl="1" indent="18675">
              <a:spcBef>
                <a:spcPts val="294"/>
              </a:spcBef>
              <a:spcAft>
                <a:spcPts val="588"/>
              </a:spcAft>
            </a:pPr>
            <a:r>
              <a:rPr lang="en-US" sz="1800" dirty="0"/>
              <a:t>Defines </a:t>
            </a:r>
            <a:r>
              <a:rPr lang="en-US" sz="1800" b="1" dirty="0"/>
              <a:t>how</a:t>
            </a:r>
            <a:r>
              <a:rPr lang="en-US" sz="1800" dirty="0"/>
              <a:t> to achieve that final state </a:t>
            </a:r>
          </a:p>
        </p:txBody>
      </p:sp>
      <p:pic>
        <p:nvPicPr>
          <p:cNvPr id="14" name="Picture 13" descr="An icon representing a script, followed by an arrow pointing to an icon of two cogs representing coding procedures, followed by another arrow pointing to an image representing an application in its final state">
            <a:extLst>
              <a:ext uri="{FF2B5EF4-FFF2-40B4-BE49-F238E27FC236}">
                <a16:creationId xmlns:a16="http://schemas.microsoft.com/office/drawing/2014/main" id="{D7E66D86-08BA-A05F-BC7F-1E02650DA9E1}"/>
              </a:ext>
            </a:extLst>
          </p:cNvPr>
          <p:cNvPicPr>
            <a:picLocks noChangeAspect="1"/>
          </p:cNvPicPr>
          <p:nvPr/>
        </p:nvPicPr>
        <p:blipFill rotWithShape="1">
          <a:blip r:embed="rId3"/>
          <a:srcRect l="-29874" t="-12349" r="-25287" b="-5900"/>
          <a:stretch/>
        </p:blipFill>
        <p:spPr>
          <a:xfrm>
            <a:off x="5672970" y="2241549"/>
            <a:ext cx="5745272" cy="1540731"/>
          </a:xfrm>
          <a:prstGeom prst="rect">
            <a:avLst/>
          </a:prstGeom>
          <a:ln w="6350">
            <a:solidFill>
              <a:schemeClr val="bg1">
                <a:lumMod val="65000"/>
              </a:schemeClr>
            </a:solidFill>
          </a:ln>
        </p:spPr>
      </p:pic>
      <p:pic>
        <p:nvPicPr>
          <p:cNvPr id="15" name="Picture 14" descr="An icon representing a script followed by an arrow pointing to an image representing an application in its final state">
            <a:extLst>
              <a:ext uri="{FF2B5EF4-FFF2-40B4-BE49-F238E27FC236}">
                <a16:creationId xmlns:a16="http://schemas.microsoft.com/office/drawing/2014/main" id="{F4113760-2981-0CD3-DA49-2FFB63EE00C7}"/>
              </a:ext>
            </a:extLst>
          </p:cNvPr>
          <p:cNvPicPr>
            <a:picLocks noChangeAspect="1"/>
          </p:cNvPicPr>
          <p:nvPr/>
        </p:nvPicPr>
        <p:blipFill rotWithShape="1">
          <a:blip r:embed="rId4"/>
          <a:srcRect l="-1203" t="-21852" r="-1841" b="-21852"/>
          <a:stretch/>
        </p:blipFill>
        <p:spPr>
          <a:xfrm>
            <a:off x="5672970" y="4086329"/>
            <a:ext cx="5745272" cy="1830201"/>
          </a:xfrm>
          <a:prstGeom prst="rect">
            <a:avLst/>
          </a:prstGeom>
          <a:ln w="6350">
            <a:solidFill>
              <a:schemeClr val="bg1">
                <a:lumMod val="65000"/>
              </a:schemeClr>
            </a:solidFill>
          </a:ln>
        </p:spPr>
      </p:pic>
      <p:sp>
        <p:nvSpPr>
          <p:cNvPr id="16" name="Rectangle 15">
            <a:extLst>
              <a:ext uri="{FF2B5EF4-FFF2-40B4-BE49-F238E27FC236}">
                <a16:creationId xmlns:a16="http://schemas.microsoft.com/office/drawing/2014/main" id="{ED888A21-A1C4-B415-C691-AC72B695859C}"/>
              </a:ext>
              <a:ext uri="{C183D7F6-B498-43B3-948B-1728B52AA6E4}">
                <adec:decorative xmlns:adec="http://schemas.microsoft.com/office/drawing/2017/decorative" val="1"/>
              </a:ext>
            </a:extLst>
          </p:cNvPr>
          <p:cNvSpPr/>
          <p:nvPr/>
        </p:nvSpPr>
        <p:spPr bwMode="auto">
          <a:xfrm>
            <a:off x="5434576" y="1962972"/>
            <a:ext cx="6222060" cy="4189542"/>
          </a:xfrm>
          <a:prstGeom prst="rect">
            <a:avLst/>
          </a:prstGeom>
          <a:no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41157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Understand idempotent configuration</a:t>
            </a:r>
          </a:p>
        </p:txBody>
      </p:sp>
      <p:sp>
        <p:nvSpPr>
          <p:cNvPr id="13" name="Text Placeholder 12">
            <a:extLst>
              <a:ext uri="{FF2B5EF4-FFF2-40B4-BE49-F238E27FC236}">
                <a16:creationId xmlns:a16="http://schemas.microsoft.com/office/drawing/2014/main" id="{EF1C9525-C128-B622-9354-4CB970123C5B}"/>
              </a:ext>
            </a:extLst>
          </p:cNvPr>
          <p:cNvSpPr>
            <a:spLocks noGrp="1"/>
          </p:cNvSpPr>
          <p:nvPr>
            <p:ph type="body" sz="quarter" idx="15"/>
          </p:nvPr>
        </p:nvSpPr>
        <p:spPr>
          <a:xfrm>
            <a:off x="586389" y="1581412"/>
            <a:ext cx="3172811" cy="3801041"/>
          </a:xfrm>
        </p:spPr>
        <p:txBody>
          <a:bodyPr/>
          <a:lstStyle/>
          <a:p>
            <a:pPr marL="0" indent="0" defTabSz="932563">
              <a:spcBef>
                <a:spcPts val="0"/>
              </a:spcBef>
              <a:spcAft>
                <a:spcPts val="0"/>
              </a:spcAft>
              <a:buNone/>
            </a:pPr>
            <a:r>
              <a:rPr lang="en-US" sz="1800" dirty="0">
                <a:latin typeface="+mj-lt"/>
              </a:rPr>
              <a:t>Idempotence – Definition:</a:t>
            </a:r>
          </a:p>
          <a:p>
            <a:pPr marL="348595" lvl="1" indent="-224097" defTabSz="932563">
              <a:spcBef>
                <a:spcPts val="588"/>
              </a:spcBef>
              <a:spcAft>
                <a:spcPts val="588"/>
              </a:spcAft>
            </a:pPr>
            <a:r>
              <a:rPr lang="en-US" sz="1600" dirty="0"/>
              <a:t>Mathematical term used in the context of infrastructure and configuration as code</a:t>
            </a:r>
          </a:p>
          <a:p>
            <a:pPr marL="348595" lvl="1" indent="-224097" defTabSz="932563">
              <a:spcBef>
                <a:spcPts val="588"/>
              </a:spcBef>
              <a:spcAft>
                <a:spcPts val="588"/>
              </a:spcAft>
            </a:pPr>
            <a:r>
              <a:rPr lang="en-US" sz="1600" dirty="0"/>
              <a:t>Ability to apply one or more operations against a resource, resulting in the same outcome</a:t>
            </a:r>
          </a:p>
          <a:p>
            <a:pPr marL="0" indent="0" defTabSz="932563">
              <a:spcBef>
                <a:spcPts val="0"/>
              </a:spcBef>
              <a:spcAft>
                <a:spcPts val="0"/>
              </a:spcAft>
              <a:buNone/>
            </a:pPr>
            <a:r>
              <a:rPr lang="en-US" sz="1800" dirty="0">
                <a:latin typeface="+mj-lt"/>
              </a:rPr>
              <a:t>To attain idempotence:</a:t>
            </a:r>
          </a:p>
          <a:p>
            <a:pPr marL="348595" lvl="1" indent="-224097" defTabSz="932563">
              <a:spcBef>
                <a:spcPts val="588"/>
              </a:spcBef>
              <a:spcAft>
                <a:spcPts val="588"/>
              </a:spcAft>
            </a:pPr>
            <a:r>
              <a:rPr lang="en-US" sz="1600" dirty="0"/>
              <a:t>Automatically configure and reconfigure an existing set of resources, or</a:t>
            </a:r>
          </a:p>
          <a:p>
            <a:pPr marL="348595" lvl="1" indent="-224097" defTabSz="932563">
              <a:spcBef>
                <a:spcPts val="588"/>
              </a:spcBef>
              <a:spcAft>
                <a:spcPts val="588"/>
              </a:spcAft>
            </a:pPr>
            <a:r>
              <a:rPr lang="en-US" sz="1600" dirty="0"/>
              <a:t>Discard existing resources and spin up a fresh environment</a:t>
            </a:r>
          </a:p>
        </p:txBody>
      </p:sp>
      <p:sp>
        <p:nvSpPr>
          <p:cNvPr id="20" name="Rectangle 19">
            <a:extLst>
              <a:ext uri="{FF2B5EF4-FFF2-40B4-BE49-F238E27FC236}">
                <a16:creationId xmlns:a16="http://schemas.microsoft.com/office/drawing/2014/main" id="{9BF07E57-B935-6189-833F-FBE704822289}"/>
              </a:ext>
              <a:ext uri="{C183D7F6-B498-43B3-948B-1728B52AA6E4}">
                <adec:decorative xmlns:adec="http://schemas.microsoft.com/office/drawing/2017/decorative" val="1"/>
              </a:ext>
            </a:extLst>
          </p:cNvPr>
          <p:cNvSpPr>
            <a:spLocks/>
          </p:cNvSpPr>
          <p:nvPr/>
        </p:nvSpPr>
        <p:spPr bwMode="auto">
          <a:xfrm>
            <a:off x="4064000" y="1581412"/>
            <a:ext cx="7535862" cy="4430091"/>
          </a:xfrm>
          <a:prstGeom prst="rect">
            <a:avLst/>
          </a:prstGeom>
          <a:noFill/>
          <a:ln w="38100">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IN" sz="2353" dirty="0" err="1">
              <a:gradFill>
                <a:gsLst>
                  <a:gs pos="0">
                    <a:srgbClr val="FFFFFF"/>
                  </a:gs>
                  <a:gs pos="100000">
                    <a:srgbClr val="FFFFFF"/>
                  </a:gs>
                </a:gsLst>
                <a:lin ang="5400000" scaled="0"/>
              </a:gradFill>
              <a:cs typeface="Segoe UI" pitchFamily="34" charset="0"/>
            </a:endParaRPr>
          </a:p>
        </p:txBody>
      </p:sp>
      <p:pic>
        <p:nvPicPr>
          <p:cNvPr id="7" name="Picture 6" descr="A circle with  images representing a script followed by a line to an image representing an application in its final state, and this continues in a circle">
            <a:extLst>
              <a:ext uri="{FF2B5EF4-FFF2-40B4-BE49-F238E27FC236}">
                <a16:creationId xmlns:a16="http://schemas.microsoft.com/office/drawing/2014/main" id="{0E055364-9AAB-013F-ED5F-C7580C54A3B6}"/>
              </a:ext>
            </a:extLst>
          </p:cNvPr>
          <p:cNvPicPr>
            <a:picLocks noChangeAspect="1"/>
          </p:cNvPicPr>
          <p:nvPr/>
        </p:nvPicPr>
        <p:blipFill rotWithShape="1">
          <a:blip r:embed="rId3"/>
          <a:srcRect l="-26158" r="-26158"/>
          <a:stretch/>
        </p:blipFill>
        <p:spPr>
          <a:xfrm>
            <a:off x="4238451" y="1751489"/>
            <a:ext cx="7186961" cy="4089939"/>
          </a:xfrm>
          <a:prstGeom prst="rect">
            <a:avLst/>
          </a:prstGeom>
          <a:ln w="19050">
            <a:noFill/>
          </a:ln>
        </p:spPr>
      </p:pic>
    </p:spTree>
    <p:extLst>
      <p:ext uri="{BB962C8B-B14F-4D97-AF65-F5344CB8AC3E}">
        <p14:creationId xmlns:p14="http://schemas.microsoft.com/office/powerpoint/2010/main" val="301355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7EC088F4D2974C9244144D3FA78CFC" ma:contentTypeVersion="8" ma:contentTypeDescription="Create a new document." ma:contentTypeScope="" ma:versionID="e1c38cc7a2baa39586734f3e69393826">
  <xsd:schema xmlns:xsd="http://www.w3.org/2001/XMLSchema" xmlns:xs="http://www.w3.org/2001/XMLSchema" xmlns:p="http://schemas.microsoft.com/office/2006/metadata/properties" xmlns:ns1="http://schemas.microsoft.com/sharepoint/v3" xmlns:ns2="92a942ff-a7ab-46b5-9ede-efd58ff8e61c" xmlns:ns3="a51c428d-9d60-41bd-8e8b-21795199cb1f" targetNamespace="http://schemas.microsoft.com/office/2006/metadata/properties" ma:root="true" ma:fieldsID="0b740379ab64b4056a59037551413ce9" ns1:_="" ns2:_="" ns3:_="">
    <xsd:import namespace="http://schemas.microsoft.com/sharepoint/v3"/>
    <xsd:import namespace="92a942ff-a7ab-46b5-9ede-efd58ff8e61c"/>
    <xsd:import namespace="a51c428d-9d60-41bd-8e8b-21795199cb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a942ff-a7ab-46b5-9ede-efd58ff8e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c428d-9d60-41bd-8e8b-21795199cb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0AA46F34-D97B-4BF9-A941-60D83FA487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a942ff-a7ab-46b5-9ede-efd58ff8e61c"/>
    <ds:schemaRef ds:uri="a51c428d-9d60-41bd-8e8b-21795199cb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C75AC60-56F1-405E-AF49-7642DEACFF2F}">
  <ds:schemaRefs>
    <ds:schemaRef ds:uri="http://schemas.microsoft.com/sharepoint/v3/contenttype/forms"/>
  </ds:schemaRefs>
</ds:datastoreItem>
</file>

<file path=customXml/itemProps3.xml><?xml version="1.0" encoding="utf-8"?>
<ds:datastoreItem xmlns:ds="http://schemas.openxmlformats.org/officeDocument/2006/customXml" ds:itemID="{44669E8E-13F8-4AB6-8DF1-0D96E4E5D290}">
  <ds:schemaRefs>
    <ds:schemaRef ds:uri="http://schemas.microsoft.com/office/2006/documentManagement/types"/>
    <ds:schemaRef ds:uri="http://www.w3.org/XML/1998/namespace"/>
    <ds:schemaRef ds:uri="http://schemas.microsoft.com/office/infopath/2007/PartnerControls"/>
    <ds:schemaRef ds:uri="http://purl.org/dc/terms/"/>
    <ds:schemaRef ds:uri="http://purl.org/dc/dcmitype/"/>
    <ds:schemaRef ds:uri="http://schemas.openxmlformats.org/package/2006/metadata/core-properties"/>
    <ds:schemaRef ds:uri="59afee55-fc30-40da-a84e-ff6fc62c4efa"/>
    <ds:schemaRef ds:uri="http://purl.org/dc/elements/1.1/"/>
    <ds:schemaRef ds:uri="92cc7923-7bd6-4c52-a535-c267c30bc123"/>
    <ds:schemaRef ds:uri="http://schemas.microsoft.com/sharepoint/v3"/>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7378</Words>
  <Application>Microsoft Office PowerPoint</Application>
  <PresentationFormat>Widescreen</PresentationFormat>
  <Paragraphs>692</Paragraphs>
  <Slides>50</Slides>
  <Notes>46</Notes>
  <HiddenSlides>1</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1" baseType="lpstr">
      <vt:lpstr>&amp;quot</vt:lpstr>
      <vt:lpstr>adobe-clean</vt:lpstr>
      <vt:lpstr>Arial</vt:lpstr>
      <vt:lpstr>Consolas</vt:lpstr>
      <vt:lpstr>Segoe UI</vt:lpstr>
      <vt:lpstr>Segoe UI Black</vt:lpstr>
      <vt:lpstr>Segoe UI Light</vt:lpstr>
      <vt:lpstr>Segoe UI Semibold</vt:lpstr>
      <vt:lpstr>Wingdings</vt:lpstr>
      <vt:lpstr>2_LIGHT MODE</vt:lpstr>
      <vt:lpstr>Bitmap Image</vt:lpstr>
      <vt:lpstr>AZ-400.00 Learning Path 05: Manage infrastructure  as code using Azure  and DSC</vt:lpstr>
      <vt:lpstr>Agenda</vt:lpstr>
      <vt:lpstr>Learning Path overview</vt:lpstr>
      <vt:lpstr>Learning objectives</vt:lpstr>
      <vt:lpstr>Module 01: Explore infrastructure as code and configuration management</vt:lpstr>
      <vt:lpstr>Explore environment deployment</vt:lpstr>
      <vt:lpstr>Examine environment configuration</vt:lpstr>
      <vt:lpstr>Understand imperative versus declarative configuration</vt:lpstr>
      <vt:lpstr>Understand idempotent configuration</vt:lpstr>
      <vt:lpstr>Module 02: Create Azure resources using Azure Resource Manager templates</vt:lpstr>
      <vt:lpstr>Why use Azure Resource Manager templates?</vt:lpstr>
      <vt:lpstr>Explore template components</vt:lpstr>
      <vt:lpstr>Manage dependencies</vt:lpstr>
      <vt:lpstr>Modularize templates</vt:lpstr>
      <vt:lpstr>Manage secrets in templates</vt:lpstr>
      <vt:lpstr>Module 03: Implement Bicep</vt:lpstr>
      <vt:lpstr>What is Bicep?</vt:lpstr>
      <vt:lpstr>Install Bicep</vt:lpstr>
      <vt:lpstr>Understand Bicep file structure and syntax</vt:lpstr>
      <vt:lpstr>Demonstration: Create Bicep templates</vt:lpstr>
      <vt:lpstr>Demonstration: Deploy a Bicep file from GitHub workflows</vt:lpstr>
      <vt:lpstr>Demonstration: Deploy a Bicep file from Azure Pipelines</vt:lpstr>
      <vt:lpstr>Module 04: Create Azure resources by using Azure CLI</vt:lpstr>
      <vt:lpstr>What is Azure CLI?</vt:lpstr>
      <vt:lpstr>Work with Azure CLI</vt:lpstr>
      <vt:lpstr>Module 05: Explore Azure Automation with DevOps</vt:lpstr>
      <vt:lpstr>What is Azure Automation?</vt:lpstr>
      <vt:lpstr>Create automation accounts</vt:lpstr>
      <vt:lpstr>What is a runbook?</vt:lpstr>
      <vt:lpstr>Understand automation shared resources</vt:lpstr>
      <vt:lpstr>Explore runbook gallery</vt:lpstr>
      <vt:lpstr>Examine webhooks</vt:lpstr>
      <vt:lpstr>Explore source control integration</vt:lpstr>
      <vt:lpstr>Explore PowerShell workflows</vt:lpstr>
      <vt:lpstr>Create a workflow</vt:lpstr>
      <vt:lpstr>Explore hybrid management</vt:lpstr>
      <vt:lpstr>Examine checkpoint and parallel processing</vt:lpstr>
      <vt:lpstr>Module 06: Implement Desired State Configuration (DSC)</vt:lpstr>
      <vt:lpstr>Understand configuration drift</vt:lpstr>
      <vt:lpstr>Explore Desired State Configuration (DSC)</vt:lpstr>
      <vt:lpstr>Explore Azure Automation State configuration (DSC)</vt:lpstr>
      <vt:lpstr>Examine DSC configuration file</vt:lpstr>
      <vt:lpstr>Implement DSC and Linux Automation on Azure</vt:lpstr>
      <vt:lpstr>Labs</vt:lpstr>
      <vt:lpstr>Lab: Deployments using Azure Bicep templates</vt:lpstr>
      <vt:lpstr>Learning Path review and takeaways</vt:lpstr>
      <vt:lpstr>What did you learn?</vt:lpstr>
      <vt:lpstr>Learning Path review questions</vt:lpstr>
      <vt:lpstr>Learning Path review questions  </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2023-08-22T12:27:49Z</dcterms:created>
  <dcterms:modified xsi:type="dcterms:W3CDTF">2024-04-30T17:31:35Z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0x01010070AB3889E58DB141A6E1281B02136174|-369733750</vt:lpwstr>
  </property>
  <property fmtid="{D5CDD505-2E9C-101B-9397-08002B2CF9AE}" pid="3" name="ContentTypeId">
    <vt:lpwstr>0x010100EC7EC088F4D2974C9244144D3FA78CFC</vt:lpwstr>
  </property>
  <property fmtid="{D5CDD505-2E9C-101B-9397-08002B2CF9AE}" pid="4"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y fmtid="{D5CDD505-2E9C-101B-9397-08002B2CF9AE}" pid="5" name="MediaServiceImageTags">
    <vt:lpwstr/>
  </property>
</Properties>
</file>